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6" r:id="rId21"/>
    <p:sldId id="275" r:id="rId22"/>
    <p:sldId id="277" r:id="rId23"/>
    <p:sldId id="279" r:id="rId24"/>
    <p:sldId id="278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AEA19B3-BC6D-4E56-93BC-B9B0EF1523FC}" type="datetime1">
              <a:rPr lang="en-US"/>
              <a:pPr/>
              <a:t>3/24/2014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AD90BA-A4A1-41C2-9DD3-1F9AED156E0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6500D1B-704F-4A2E-91DA-8018146223A7}" type="datetime1">
              <a:rPr lang="en-US"/>
              <a:pPr/>
              <a:t>3/24/2014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/>
              <a:pPr/>
              <a:t>3/24/2014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A0F8F5-B813-4047-A558-4F0DD4FACA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1DA803-89D4-4242-8DDD-6DE6A9133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639" y="781488"/>
            <a:ext cx="7593172" cy="3785652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FFCC"/>
                </a:solidFill>
                <a:latin typeface="Cambria"/>
                <a:cs typeface="Cambria"/>
              </a:rPr>
              <a:t>Aftermath</a:t>
            </a:r>
            <a:br>
              <a:rPr lang="en-US" sz="6000" dirty="0" smtClean="0">
                <a:solidFill>
                  <a:srgbClr val="CCFFCC"/>
                </a:solidFill>
                <a:latin typeface="Cambria"/>
                <a:cs typeface="Cambria"/>
              </a:rPr>
            </a:br>
            <a:r>
              <a:rPr lang="en-US" sz="3600" dirty="0" smtClean="0">
                <a:solidFill>
                  <a:srgbClr val="CCFFCC"/>
                </a:solidFill>
                <a:latin typeface="Cambria"/>
                <a:cs typeface="Cambria"/>
              </a:rPr>
              <a:t>of the</a:t>
            </a:r>
            <a:r>
              <a:rPr lang="en-US" sz="6000" dirty="0" smtClean="0">
                <a:solidFill>
                  <a:srgbClr val="CCFFCC"/>
                </a:solidFill>
                <a:latin typeface="Cambria"/>
                <a:cs typeface="Cambria"/>
              </a:rPr>
              <a:t/>
            </a:r>
            <a:br>
              <a:rPr lang="en-US" sz="6000" dirty="0" smtClean="0">
                <a:solidFill>
                  <a:srgbClr val="CCFFCC"/>
                </a:solidFill>
                <a:latin typeface="Cambria"/>
                <a:cs typeface="Cambria"/>
              </a:rPr>
            </a:br>
            <a:r>
              <a:rPr lang="en-US" sz="6000" dirty="0" smtClean="0">
                <a:solidFill>
                  <a:srgbClr val="CCFFCC"/>
                </a:solidFill>
                <a:latin typeface="Cambria"/>
                <a:cs typeface="Cambria"/>
              </a:rPr>
              <a:t>Rebellions of 1837-1838</a:t>
            </a:r>
            <a:endParaRPr lang="en-US" sz="6000" dirty="0">
              <a:solidFill>
                <a:srgbClr val="CCFFCC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4" y="1619187"/>
            <a:ext cx="8295124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Lord Durham then took matters into his own 	hands. 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24" y="2573294"/>
            <a:ext cx="3287523" cy="397031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After obtaining 	confessions from 	nine of the main 	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Patriote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leaders, 	he banished eight 	to Bermuda 	without trial, 	including Dr. 	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Wolfred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Nelson.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124" y="234192"/>
            <a:ext cx="8553898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realized that it was virtually impossible to obtain fair trials or to secure guilty verdicts for the rebels from French-Canadian juries. </a:t>
            </a:r>
            <a:endParaRPr lang="en-US" dirty="0"/>
          </a:p>
        </p:txBody>
      </p:sp>
      <p:pic>
        <p:nvPicPr>
          <p:cNvPr id="6" name="Picture 5" descr="Deportatio to Bermu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78" y="2626580"/>
            <a:ext cx="5218044" cy="3731892"/>
          </a:xfrm>
          <a:prstGeom prst="rect">
            <a:avLst/>
          </a:prstGeom>
          <a:effectLst>
            <a:outerShdw blurRad="444500" dist="38100" dir="270000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385" y="5348274"/>
            <a:ext cx="8295124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These decisions would have far-reaching consequences as it led to his dismissal for having exceeded his authority.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385" y="234192"/>
            <a:ext cx="8295124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then proclaimed a partial amnesty for 107 jailed rebels, but not for those 16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patriotes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still in the US, including Louis-Joseph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Papineau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and George-Etienne Cartier.</a:t>
            </a:r>
            <a:endParaRPr lang="en-US" dirty="0"/>
          </a:p>
        </p:txBody>
      </p:sp>
      <p:pic>
        <p:nvPicPr>
          <p:cNvPr id="4" name="Picture 3" descr="cart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07" y="2220136"/>
            <a:ext cx="2155406" cy="3128138"/>
          </a:xfrm>
          <a:prstGeom prst="rect">
            <a:avLst/>
          </a:prstGeom>
          <a:effectLst>
            <a:outerShdw blurRad="317500" dist="38100" dir="2700000">
              <a:srgbClr val="000000">
                <a:alpha val="75000"/>
              </a:srgbClr>
            </a:outerShdw>
          </a:effectLst>
        </p:spPr>
      </p:pic>
      <p:pic>
        <p:nvPicPr>
          <p:cNvPr id="6" name="Picture 5" descr="Papinea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9" y="2220136"/>
            <a:ext cx="2728028" cy="3128138"/>
          </a:xfrm>
          <a:prstGeom prst="rect">
            <a:avLst/>
          </a:prstGeom>
          <a:effectLst>
            <a:outerShdw blurRad="317500" dist="38100" dir="2700000">
              <a:srgbClr val="000000">
                <a:alpha val="7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38122" y="4324825"/>
            <a:ext cx="230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George-Etienne</a:t>
            </a:r>
          </a:p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Cartier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359497" y="2415508"/>
            <a:ext cx="1967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Louis-Joseph</a:t>
            </a:r>
          </a:p>
          <a:p>
            <a:pPr algn="ctr"/>
            <a:r>
              <a:rPr lang="en-US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Papineau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treal_from_Mount_Roya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225"/>
            <a:ext cx="9144000" cy="7079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199" y="954107"/>
            <a:ext cx="8547310" cy="1815882"/>
          </a:xfrm>
          <a:prstGeom prst="rect">
            <a:avLst/>
          </a:prstGeom>
          <a:noFill/>
          <a:effectLst>
            <a:outerShdw dist="12700" dir="2700000">
              <a:srgbClr val="000000">
                <a:alpha val="84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9875" algn="l"/>
              </a:tabLst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Instead, he spent most of his time with English 	merchants of Montreal; and came to agree with 	their belief that English culture was superior to 	French-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Canadien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culture.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99" y="0"/>
            <a:ext cx="8547310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8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Unfortunately for the French, Durham did not consult with the French about their specific concerns.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735" y="5816756"/>
            <a:ext cx="343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Montreal, 1838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onto_Fish_Market183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6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02060"/>
            <a:ext cx="9144000" cy="2054552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2385" y="5042118"/>
            <a:ext cx="8295124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50800" dist="25400" dir="2700000">
                    <a:srgbClr val="000000">
                      <a:alpha val="94000"/>
                    </a:srgbClr>
                  </a:outerShdw>
                </a:effectLst>
              </a:rPr>
              <a:t> 	The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50800" dist="25400" dir="2700000">
                    <a:srgbClr val="000000">
                      <a:alpha val="94000"/>
                    </a:srgbClr>
                  </a:outerShdw>
                </a:effectLst>
              </a:rPr>
              <a:t>Baldwins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25400" dir="2700000">
                    <a:srgbClr val="000000">
                      <a:alpha val="94000"/>
                    </a:srgbClr>
                  </a:outerShdw>
                </a:effectLst>
              </a:rPr>
              <a:t> blamed the culture of privilege 	enjoyed by the Family Compact and the lack of 	accountability in the colonial government for the 	civil unrest.</a:t>
            </a:r>
            <a:endParaRPr lang="en-US" sz="2800" dirty="0">
              <a:solidFill>
                <a:srgbClr val="000000"/>
              </a:solidFill>
              <a:effectLst>
                <a:outerShdw blurRad="50800" dist="25400" dir="2700000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85" y="234192"/>
            <a:ext cx="8295124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During his brief stay in Upper Canada, Lord Durham met with the father and son team of reformers William and Robert Baldwin.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amer Caro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10" y="2127147"/>
            <a:ext cx="6198871" cy="3156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385" y="5283924"/>
            <a:ext cx="8295124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 mission to the United States was a complete success. There would be no American war with Canada.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385" y="234192"/>
            <a:ext cx="8295124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also visited New York State to restore the Anglo-American relationship back to normalcy. (Canadians had killed an American citizen while sinking the Caroline.)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7963" y="4386598"/>
            <a:ext cx="3449546" cy="23148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was replaced as governor by John Colborne, Lord Seaton until Jan. 17, 1839.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67963" y="234192"/>
            <a:ext cx="3449545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September 1838, Durham learned that he was being recalled to London.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7963" y="2050074"/>
            <a:ext cx="3449546" cy="224676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 October 9, he published his resignation sailed for England on November 1. </a:t>
            </a:r>
            <a:endParaRPr lang="en-US" sz="2800" dirty="0"/>
          </a:p>
        </p:txBody>
      </p:sp>
      <p:pic>
        <p:nvPicPr>
          <p:cNvPr id="6" name="Picture 5" descr="colbor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4507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00" y="6224105"/>
            <a:ext cx="510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Sir John Colborne, Lord Seaton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372" y="2171111"/>
            <a:ext cx="2962324" cy="267765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99 men were 	found guilty 	and given the 	death penalty, 	but only 12 	were executed.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1371" y="234193"/>
            <a:ext cx="8476137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 December 6, 1838, Governor Colborne began to try to French Canadian rebel leaders through a British military court.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371" y="1619188"/>
            <a:ext cx="8476137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Nine of the men were acquitted (found not guilty).</a:t>
            </a:r>
            <a:endParaRPr lang="en-US" sz="2800" dirty="0"/>
          </a:p>
        </p:txBody>
      </p:sp>
      <p:pic>
        <p:nvPicPr>
          <p:cNvPr id="8" name="Picture 7" descr="HANGIN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96" y="2358722"/>
            <a:ext cx="5513812" cy="377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vi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0"/>
            <a:ext cx="5892800" cy="3949700"/>
          </a:xfrm>
          <a:prstGeom prst="rect">
            <a:avLst/>
          </a:prstGeom>
        </p:spPr>
      </p:pic>
      <p:pic>
        <p:nvPicPr>
          <p:cNvPr id="10" name="Picture 9" descr="Deportation 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6335"/>
            <a:ext cx="5787019" cy="4346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514" y="129625"/>
            <a:ext cx="3069686" cy="224676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58 men were 	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</a:rPr>
              <a:t>banished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from 	the colony and 	sent to 	Australia.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3345" y="4413630"/>
            <a:ext cx="3120655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Another 27 men 	were set free.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jor-General_Sir_George_Arth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89" y="0"/>
            <a:ext cx="51052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895" y="1660662"/>
            <a:ext cx="3634941" cy="2246769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Upper Canada received a new lieutenant-governor in 1838: </a:t>
            </a:r>
          </a:p>
          <a:p>
            <a:pPr>
              <a:tabLst>
                <a:tab pos="266700" algn="l"/>
              </a:tabLst>
            </a:pP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Sir George Arthur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789" y="6349589"/>
            <a:ext cx="5105211" cy="461665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8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Sir George Arthur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4895" y="275297"/>
            <a:ext cx="3501727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CC"/>
                </a:solidFill>
              </a:rPr>
              <a:t>Upper Canada</a:t>
            </a:r>
            <a:endParaRPr lang="en-US" sz="32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urthouse &amp; Jail, Toro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12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2985" y="0"/>
            <a:ext cx="6571869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There were more than 1000 rebels in Upper Canadian jails.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390" y="954107"/>
            <a:ext cx="5967967" cy="1384995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Jails at this time were cold, very 	filthy, crowded, and the food was 	horrible.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9390" y="2339102"/>
            <a:ext cx="5967967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Dozens of prisoners died in the 	jails without ever going to trial.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7832" y="6349589"/>
            <a:ext cx="45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Toronto Courthouse &amp; Jail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tish House of Commons 19th Cent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909386"/>
          </a:xfrm>
          <a:prstGeom prst="rect">
            <a:avLst/>
          </a:prstGeom>
          <a:blipFill dpi="0" rotWithShape="1">
            <a:blip r:embed="rId3">
              <a:alphaModFix amt="30000"/>
              <a:duotone>
                <a:schemeClr val="accent1">
                  <a:shade val="70000"/>
                  <a:satMod val="120000"/>
                </a:schemeClr>
                <a:schemeClr val="accent1">
                  <a:tint val="30000"/>
                  <a:satMod val="12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4505" y="324266"/>
            <a:ext cx="7691678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 Feb 10 1838, the British Parliament passed an act suspending the Constitution of 1791 in Lower Canada as of March 27. 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05" y="2232481"/>
            <a:ext cx="7691678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69875" algn="l"/>
              </a:tabLs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Nor did the Legislative Council.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505" y="1709261"/>
            <a:ext cx="813300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9875" algn="l"/>
              </a:tabLs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 Assembly simply did not sit for three years.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7238" y="479549"/>
            <a:ext cx="4697998" cy="2677656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One of the first things George Arthur did when he arrived in the colony was sign the death sentence for two rebel leaders: Samuel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Lount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and Peter Matthews.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049" y="3543337"/>
            <a:ext cx="4624187" cy="2246769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Although both men had 	plead guilty in their trials, 	the judge in their case, 	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John Beverly Robinson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	sentenced them to death.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10" name="Picture 9" descr="Sir_John_Beverley_Robin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090969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6349589"/>
            <a:ext cx="4090968" cy="461665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8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Sir John Beverly Robinson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IZAB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3831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3510499" y="4907052"/>
            <a:ext cx="5627951" cy="1431258"/>
            <a:chOff x="3510499" y="4907052"/>
            <a:chExt cx="5627951" cy="1431258"/>
          </a:xfrm>
        </p:grpSpPr>
        <p:sp>
          <p:nvSpPr>
            <p:cNvPr id="9" name="Rectangle 8"/>
            <p:cNvSpPr/>
            <p:nvPr/>
          </p:nvSpPr>
          <p:spPr>
            <a:xfrm>
              <a:off x="3510499" y="4907052"/>
              <a:ext cx="5627951" cy="1431258"/>
            </a:xfrm>
            <a:prstGeom prst="rect">
              <a:avLst/>
            </a:prstGeom>
            <a:solidFill>
              <a:srgbClr val="7F7F7F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1833" y="4907052"/>
              <a:ext cx="5486617" cy="1380248"/>
            </a:xfrm>
            <a:prstGeom prst="rect">
              <a:avLst/>
            </a:prstGeom>
            <a:noFill/>
            <a:effectLst>
              <a:outerShdw dist="12700" dir="2700000">
                <a:srgbClr val="000000">
                  <a:alpha val="97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  <a:tabLst>
                  <a:tab pos="266700" algn="l"/>
                </a:tabLst>
              </a:pPr>
              <a:r>
                <a:rPr lang="en-US" sz="2800" dirty="0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 	Samuel </a:t>
              </a:r>
              <a:r>
                <a:rPr lang="en-US" sz="2800" dirty="0" err="1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Lount's</a:t>
              </a:r>
              <a:r>
                <a:rPr lang="en-US" sz="2800" dirty="0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 wife, Elizabeth, 	personally pleaded with Arthur 	to spare her husband.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16049" y="2660283"/>
            <a:ext cx="5627951" cy="2246769"/>
            <a:chOff x="3516049" y="2660283"/>
            <a:chExt cx="5627951" cy="2246769"/>
          </a:xfrm>
        </p:grpSpPr>
        <p:sp>
          <p:nvSpPr>
            <p:cNvPr id="8" name="Round Single Corner Rectangle 7"/>
            <p:cNvSpPr/>
            <p:nvPr/>
          </p:nvSpPr>
          <p:spPr>
            <a:xfrm rot="16200000">
              <a:off x="5206640" y="969692"/>
              <a:ext cx="2246769" cy="5627951"/>
            </a:xfrm>
            <a:prstGeom prst="round1Rect">
              <a:avLst/>
            </a:prstGeom>
            <a:solidFill>
              <a:schemeClr val="bg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1833" y="2660283"/>
              <a:ext cx="5380046" cy="2246769"/>
            </a:xfrm>
            <a:prstGeom prst="rect">
              <a:avLst/>
            </a:prstGeom>
            <a:noFill/>
            <a:effectLst>
              <a:outerShdw dist="12700" dir="2700000">
                <a:srgbClr val="000000">
                  <a:alpha val="97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  <a:tabLst>
                  <a:tab pos="266700" algn="l"/>
                </a:tabLst>
              </a:pPr>
              <a:r>
                <a:rPr lang="en-US" sz="2800" dirty="0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 	On behalf of </a:t>
              </a:r>
              <a:r>
                <a:rPr lang="en-US" sz="2800" dirty="0" err="1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Lount</a:t>
              </a:r>
              <a:r>
                <a:rPr lang="en-US" sz="2800" dirty="0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  and 	Matthews, 35 000 people sent 	petitions to the Executive 	Council of Upper Canada 	asking for mercy.</a:t>
              </a:r>
              <a:endParaRPr lang="en-US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7258" y="6287300"/>
            <a:ext cx="834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However, Arthur refused to change the sentence.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41" y="257536"/>
            <a:ext cx="4398779" cy="1829038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only spent five months in Canada, during which he spent only eight days in Lower Canada.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41" y="2166503"/>
            <a:ext cx="4289476" cy="3108544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Although he spent little 	time in the colonies, 	Durham wrote a report 	for the British 	government called the 	</a:t>
            </a:r>
            <a:r>
              <a:rPr lang="en-US" sz="2800" b="1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Report on the Affairs of 	British North America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642" y="5395482"/>
            <a:ext cx="4289476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Most historians today 	call it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Durham's Report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7" name="Picture 6" descr="Durham's 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20" y="0"/>
            <a:ext cx="4345580" cy="6811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41" y="257536"/>
            <a:ext cx="8605595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did </a:t>
            </a:r>
            <a:r>
              <a:rPr lang="en-US" sz="2800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have any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84000"/>
                    </a:srgbClr>
                  </a:outerShdw>
                </a:effectLst>
              </a:rPr>
              <a:t>sympathy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for the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Patriotes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in Lower Canada.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40" y="2930578"/>
            <a:ext cx="8605595" cy="2708434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Durham wrote in his report that, </a:t>
            </a:r>
            <a:endParaRPr lang="en-US" sz="800" dirty="0" smtClean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tabLst>
                <a:tab pos="266700" algn="l"/>
              </a:tabLst>
            </a:pPr>
            <a:endParaRPr lang="en-US" sz="800" dirty="0" smtClean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tabLst>
                <a:tab pos="266700" algn="l"/>
              </a:tabLst>
            </a:pPr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"</a:t>
            </a:r>
            <a:r>
              <a:rPr lang="en-US" sz="3200" b="1" i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 expected to find a contest between a government and a people; I found two nations warring in the bosom of a single state; I found a struggle not of principles, but of races</a:t>
            </a:r>
            <a:r>
              <a:rPr lang="en-US" sz="32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." </a:t>
            </a:r>
            <a:endParaRPr lang="en-US" sz="32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41" y="1211643"/>
            <a:ext cx="8605595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25400" dist="12700" dir="2700000">
                    <a:srgbClr val="000000">
                      <a:alpha val="75000"/>
                    </a:srgbClr>
                  </a:outerShdw>
                </a:effectLst>
              </a:rPr>
              <a:t> 	He did recognize that a cause of the rebellions in 	Lower Canada was conflict between English and 	French-Canadians. </a:t>
            </a:r>
            <a:endParaRPr lang="en-US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mb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85" y="0"/>
            <a:ext cx="529981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641" y="506200"/>
            <a:ext cx="3294815" cy="2246769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came up with several recommendations to solve these problems.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11" y="4666835"/>
            <a:ext cx="7380031" cy="523220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This would be the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Province of Canada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4185" y="6349589"/>
            <a:ext cx="2425733" cy="461665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8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Lord Durham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641" y="3712728"/>
            <a:ext cx="8605595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A.	First, he said Upper and Lower Canada should be 	joined together into one colony.</a:t>
            </a:r>
            <a:endParaRPr lang="en-US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611" y="5190055"/>
            <a:ext cx="787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This new colony would only have one 	government.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ctofunion1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131"/>
            <a:ext cx="9144000" cy="5279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99" y="106936"/>
            <a:ext cx="8605595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Both Upper and Lower Canada would have an 	equal number of seats in the new government: 	each to be given 42 seats</a:t>
            </a:r>
            <a:endParaRPr lang="en-US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496" y="310819"/>
            <a:ext cx="7877362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English should be the only official language 	of government.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188" y="1474171"/>
            <a:ext cx="8534549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Union meant that English representatives from 	both colonies would outnumber the French.</a:t>
            </a:r>
            <a:endParaRPr lang="en-US" dirty="0"/>
          </a:p>
        </p:txBody>
      </p:sp>
      <p:pic>
        <p:nvPicPr>
          <p:cNvPr id="9" name="Picture 8" descr="foto_cult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01" y="2721335"/>
            <a:ext cx="5121848" cy="3841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0301" y="6074292"/>
            <a:ext cx="512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Outnumbered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0761" y="1534200"/>
            <a:ext cx="3348100" cy="2677656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Durham hoped 	this union of 	Upper and Lower 	Canada would 	help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assimilate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 French.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 descr="assimilation-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90" y="0"/>
            <a:ext cx="51455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41" y="506200"/>
            <a:ext cx="8280332" cy="1384995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B.	Durham also recommended that this new 	government be based on the idea of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responsible 	government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11" y="1891195"/>
            <a:ext cx="7380031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This was something the reformers in both 	colonies wanted. </a:t>
            </a:r>
            <a:endParaRPr lang="en-US" sz="2800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611" y="2845302"/>
            <a:ext cx="7877362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The governor of the new colony would choose his executive council from whichever party held the most seats in the Legislative Assembly.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bitants Playing C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27" y="0"/>
            <a:ext cx="917105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641" y="230894"/>
            <a:ext cx="8280332" cy="954107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tabLst>
                <a:tab pos="4445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saw matters from a decidedly racist perspective.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641" y="1185001"/>
            <a:ext cx="7877362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He saw the French as a people of no history or 	culture, backward, and priest-ridden.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505" y="450369"/>
            <a:ext cx="7691678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Governor </a:t>
            </a:r>
            <a:r>
              <a:rPr lang="en-US" sz="2800" b="1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Gosford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was empowered to appoint a Special Council of Lower Canada to pass the necessary laws.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GG-Archibald_Ache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82" y="2192510"/>
            <a:ext cx="3341464" cy="4009757"/>
          </a:xfrm>
          <a:prstGeom prst="rect">
            <a:avLst/>
          </a:prstGeom>
          <a:effectLst>
            <a:outerShdw blurRad="393700" dist="38100" dir="2700000">
              <a:srgbClr val="000000">
                <a:alpha val="7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31984" y="2192510"/>
            <a:ext cx="4295459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9875" algn="l"/>
              </a:tabLst>
            </a:pPr>
            <a:r>
              <a:rPr lang="en-US" sz="2800" dirty="0" smtClean="0">
                <a:solidFill>
                  <a:srgbClr val="CCFFCC"/>
                </a:solidFill>
              </a:rPr>
              <a:t> 	He revoked martial law 	in Montreal.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1984" y="3359756"/>
            <a:ext cx="4295459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  <a:tabLst>
                <a:tab pos="269875" algn="l"/>
              </a:tabLst>
            </a:pPr>
            <a:r>
              <a:rPr lang="en-US" sz="2800" dirty="0" smtClean="0">
                <a:solidFill>
                  <a:srgbClr val="CCFFCC"/>
                </a:solidFill>
              </a:rPr>
              <a:t> 	501 people in the city 	were in jail for 	treasonous activities.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4" y="5740602"/>
            <a:ext cx="354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Governor </a:t>
            </a:r>
            <a:r>
              <a:rPr lang="en-US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Gosford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636" y="381863"/>
            <a:ext cx="7794103" cy="1384995"/>
          </a:xfrm>
          <a:prstGeom prst="rect">
            <a:avLst/>
          </a:prstGeom>
          <a:noFill/>
          <a:effectLst>
            <a:outerShdw dist="12700" dir="270000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However, his constitutional reforms would 	become the blueprint for change within Upper 	and Lower Canada.</a:t>
            </a:r>
            <a:endParaRPr lang="en-US" sz="2800" dirty="0">
              <a:effectLst>
                <a:outerShdw blurRad="25400" dist="12700" dir="270000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36" y="1766858"/>
            <a:ext cx="7794103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One of the few suggestions that British 	authorities chose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to adopt was Durham's 	call for representation by population within 	the united parliament.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184" y="452908"/>
            <a:ext cx="8156000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July, 1840 the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Act of Union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was passed, and later proclaimed on February 10, 1841, by the British Parliament, uniting Upper Canada and Lower Canada under one government</a:t>
            </a:r>
          </a:p>
        </p:txBody>
      </p:sp>
      <p:pic>
        <p:nvPicPr>
          <p:cNvPr id="6" name="Picture 5" descr="act-of-union-6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41" y="2555438"/>
            <a:ext cx="5658994" cy="410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rd Dur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74" y="0"/>
            <a:ext cx="52300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85" y="450369"/>
            <a:ext cx="3229469" cy="224676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 May 27, 1838, 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John Lambton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Lord Durham 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landed at Quebec to replace </a:t>
            </a:r>
            <a:r>
              <a:rPr lang="en-US" sz="2800" dirty="0" err="1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Gosford</a:t>
            </a: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411" y="5971434"/>
            <a:ext cx="211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Lord Durham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rd Durha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27" y="0"/>
            <a:ext cx="5942937" cy="684670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2385" y="3051081"/>
            <a:ext cx="8006911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had a mandate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85" y="3574301"/>
            <a:ext cx="8006911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1.	To investigate colonial grievances after the 	rebellions of 1837, 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385" y="4528408"/>
            <a:ext cx="8006911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2.	To examine and recommend the form and 	future government of the provinces of Upper 	and Lower Canada.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teau St. Loui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524" cy="6607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85" y="414340"/>
            <a:ext cx="8295124" cy="1815882"/>
          </a:xfrm>
          <a:prstGeom prst="rect">
            <a:avLst/>
          </a:prstGeom>
          <a:noFill/>
          <a:effectLst>
            <a:outerShdw dist="127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2700000">
                    <a:srgbClr val="000000">
                      <a:alpha val="97000"/>
                    </a:srgbClr>
                  </a:outerShdw>
                </a:effectLst>
              </a:rPr>
              <a:t>When Lord Durham arrived in the colonies, many Canadians were optimistic. He had earned a reputation as a progressive and forward thinking man who supported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2700000">
                    <a:srgbClr val="000000">
                      <a:alpha val="97000"/>
                    </a:srgbClr>
                  </a:outerShdw>
                </a:effectLst>
              </a:rPr>
              <a:t>responsible government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2700000">
                    <a:srgbClr val="000000">
                      <a:alpha val="97000"/>
                    </a:srgbClr>
                  </a:outerShdw>
                </a:effectLst>
              </a:rPr>
              <a:t>.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25400" dir="2700000">
                  <a:srgbClr val="000000">
                    <a:alpha val="97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385" y="414340"/>
            <a:ext cx="8295124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Durham quickly set to his task of governing, and began five months of research and travel before writing his famous report. 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85" y="5053482"/>
            <a:ext cx="8295124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However, his autocratic rule would soon land 	him in trouble.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385" y="3615217"/>
            <a:ext cx="8295124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He believed that such a move would prevent 	protest from either the French or the English 	faction.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385" y="1799335"/>
            <a:ext cx="8295124" cy="18158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On June 1, he dismissed the sitting Special 	Council and appointed his own five-man 	Executive Council, three of whom he had brought 	over with him.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son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385" y="414340"/>
            <a:ext cx="8295124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 most pressing problem was what to do with the aftermath of the Rebellions. </a:t>
            </a:r>
            <a:endParaRPr lang="en-US" sz="2800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385" y="6096000"/>
            <a:ext cx="829512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More than a thousand had been arrested.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385" y="3445938"/>
            <a:ext cx="5045941" cy="224676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Estimates put the number of 	people involved in the 	Rebellions at about 20 000, 	with 13 000 of them in Lower 	Canada.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385" y="1845500"/>
            <a:ext cx="5276845" cy="95410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Prisoners from the Rebellions 	were still languishing in jail.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d Reb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385" y="399624"/>
            <a:ext cx="8295124" cy="523220"/>
          </a:xfrm>
          <a:prstGeom prst="rect">
            <a:avLst/>
          </a:prstGeom>
          <a:noFill/>
          <a:effectLst>
            <a:outerShdw dist="12700" dir="2700000">
              <a:srgbClr val="000000">
                <a:alpha val="9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266700" algn="l"/>
              </a:tabLst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More than a thousand had been arrested.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629</TotalTime>
  <Words>581</Words>
  <Application>Microsoft Office PowerPoint</Application>
  <PresentationFormat>On-screen Show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Saddle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Mount Douglas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 Savage</dc:creator>
  <cp:lastModifiedBy>Windows User</cp:lastModifiedBy>
  <cp:revision>14</cp:revision>
  <dcterms:created xsi:type="dcterms:W3CDTF">2011-09-19T00:04:21Z</dcterms:created>
  <dcterms:modified xsi:type="dcterms:W3CDTF">2014-03-24T21:58:14Z</dcterms:modified>
</cp:coreProperties>
</file>