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61" r:id="rId2"/>
    <p:sldId id="348" r:id="rId3"/>
    <p:sldId id="349" r:id="rId4"/>
    <p:sldId id="290" r:id="rId5"/>
    <p:sldId id="342" r:id="rId6"/>
    <p:sldId id="343" r:id="rId7"/>
    <p:sldId id="350" r:id="rId8"/>
    <p:sldId id="356" r:id="rId9"/>
    <p:sldId id="358" r:id="rId10"/>
    <p:sldId id="360" r:id="rId11"/>
    <p:sldId id="359" r:id="rId12"/>
    <p:sldId id="355" r:id="rId13"/>
    <p:sldId id="363" r:id="rId14"/>
    <p:sldId id="284" r:id="rId15"/>
    <p:sldId id="353" r:id="rId16"/>
    <p:sldId id="364" r:id="rId17"/>
    <p:sldId id="344" r:id="rId18"/>
    <p:sldId id="311" r:id="rId19"/>
    <p:sldId id="366" r:id="rId20"/>
    <p:sldId id="354" r:id="rId21"/>
    <p:sldId id="385" r:id="rId22"/>
    <p:sldId id="418" r:id="rId23"/>
    <p:sldId id="351" r:id="rId24"/>
    <p:sldId id="361" r:id="rId25"/>
    <p:sldId id="369" r:id="rId26"/>
    <p:sldId id="368" r:id="rId27"/>
    <p:sldId id="352" r:id="rId28"/>
    <p:sldId id="375" r:id="rId29"/>
    <p:sldId id="371" r:id="rId30"/>
    <p:sldId id="374" r:id="rId31"/>
    <p:sldId id="405" r:id="rId32"/>
    <p:sldId id="370" r:id="rId33"/>
    <p:sldId id="373" r:id="rId34"/>
    <p:sldId id="383" r:id="rId35"/>
    <p:sldId id="372" r:id="rId36"/>
    <p:sldId id="347" r:id="rId37"/>
    <p:sldId id="377" r:id="rId38"/>
    <p:sldId id="382" r:id="rId39"/>
    <p:sldId id="378" r:id="rId40"/>
    <p:sldId id="379" r:id="rId41"/>
    <p:sldId id="380" r:id="rId42"/>
    <p:sldId id="38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383" autoAdjust="0"/>
    <p:restoredTop sz="94660"/>
  </p:normalViewPr>
  <p:slideViewPr>
    <p:cSldViewPr snapToGrid="0" snapToObjects="1">
      <p:cViewPr varScale="1">
        <p:scale>
          <a:sx n="69" d="100"/>
          <a:sy n="69" d="100"/>
        </p:scale>
        <p:origin x="-76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E67F0-C045-9C44-9AC6-D87DAD9FE350}" type="datetimeFigureOut">
              <a:rPr lang="en-US" smtClean="0"/>
              <a:pPr/>
              <a:t>3/26/2014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6D1B3-AC28-3B4A-AB50-54AB6589D9E4}" type="slidenum">
              <a:rPr lang="en-US" smtClean="0"/>
              <a:pPr/>
              <a:t>‹#›</a:t>
            </a:fld>
            <a:endParaRPr lang="en-US"/>
          </a:p>
        </p:txBody>
      </p:sp>
    </p:spTree>
    <p:extLst>
      <p:ext uri="{BB962C8B-B14F-4D97-AF65-F5344CB8AC3E}">
        <p14:creationId xmlns:p14="http://schemas.microsoft.com/office/powerpoint/2010/main" val="42285537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2D3F1E8-1173-2D4E-AE0C-76CCF474EECE}"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2D3F1E8-1173-2D4E-AE0C-76CCF474EECE}"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2D3F1E8-1173-2D4E-AE0C-76CCF474EECE}"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2D3F1E8-1173-2D4E-AE0C-76CCF474EECE}"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2D3F1E8-1173-2D4E-AE0C-76CCF474EECE}" type="datetimeFigureOut">
              <a:rPr lang="en-US" smtClean="0"/>
              <a:pPr/>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2D3F1E8-1173-2D4E-AE0C-76CCF474EECE}"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2D3F1E8-1173-2D4E-AE0C-76CCF474EECE}" type="datetimeFigureOut">
              <a:rPr lang="en-US" smtClean="0"/>
              <a:pPr/>
              <a:t>3/26/2014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2D3F1E8-1173-2D4E-AE0C-76CCF474EECE}" type="datetimeFigureOut">
              <a:rPr lang="en-US" smtClean="0"/>
              <a:pPr/>
              <a:t>3/26/2014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3F1E8-1173-2D4E-AE0C-76CCF474EECE}" type="datetimeFigureOut">
              <a:rPr lang="en-US" smtClean="0"/>
              <a:pPr/>
              <a:t>3/26/2014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2D3F1E8-1173-2D4E-AE0C-76CCF474EECE}"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2D3F1E8-1173-2D4E-AE0C-76CCF474EECE}" type="datetimeFigureOut">
              <a:rPr lang="en-US" smtClean="0"/>
              <a:pPr/>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32CD2-C2C7-334E-9028-675E2D4D03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3F1E8-1173-2D4E-AE0C-76CCF474EECE}" type="datetimeFigureOut">
              <a:rPr lang="en-US" smtClean="0"/>
              <a:pPr/>
              <a:t>3/26/2014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32CD2-C2C7-334E-9028-675E2D4D03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0.pd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bec Countryside 2.jpg"/>
          <p:cNvPicPr>
            <a:picLocks noChangeAspect="1"/>
          </p:cNvPicPr>
          <p:nvPr/>
        </p:nvPicPr>
        <p:blipFill>
          <a:blip r:embed="rId2"/>
          <a:stretch>
            <a:fillRect/>
          </a:stretch>
        </p:blipFill>
        <p:spPr>
          <a:xfrm>
            <a:off x="-11152" y="376621"/>
            <a:ext cx="9140002" cy="6087241"/>
          </a:xfrm>
          <a:prstGeom prst="rect">
            <a:avLst/>
          </a:prstGeom>
        </p:spPr>
      </p:pic>
      <p:sp>
        <p:nvSpPr>
          <p:cNvPr id="2" name="Title 1"/>
          <p:cNvSpPr>
            <a:spLocks noGrp="1"/>
          </p:cNvSpPr>
          <p:nvPr>
            <p:ph type="title"/>
          </p:nvPr>
        </p:nvSpPr>
        <p:spPr>
          <a:xfrm>
            <a:off x="2093918" y="1051034"/>
            <a:ext cx="5009321" cy="2193495"/>
          </a:xfrm>
        </p:spPr>
        <p:txBody>
          <a:bodyPr>
            <a:noAutofit/>
          </a:bodyPr>
          <a:lstStyle/>
          <a:p>
            <a:r>
              <a:rPr lang="en-US" sz="7200" b="1" dirty="0" smtClean="0">
                <a:solidFill>
                  <a:srgbClr val="CCFFCC"/>
                </a:solidFill>
                <a:effectLst>
                  <a:outerShdw blurRad="50800" dist="38100" dir="2700000">
                    <a:srgbClr val="000000">
                      <a:alpha val="90000"/>
                    </a:srgbClr>
                  </a:outerShdw>
                </a:effectLst>
              </a:rPr>
              <a:t>Lower</a:t>
            </a:r>
            <a:br>
              <a:rPr lang="en-US" sz="7200" b="1" dirty="0" smtClean="0">
                <a:solidFill>
                  <a:srgbClr val="CCFFCC"/>
                </a:solidFill>
                <a:effectLst>
                  <a:outerShdw blurRad="50800" dist="38100" dir="2700000">
                    <a:srgbClr val="000000">
                      <a:alpha val="90000"/>
                    </a:srgbClr>
                  </a:outerShdw>
                </a:effectLst>
              </a:rPr>
            </a:br>
            <a:r>
              <a:rPr lang="en-US" sz="7200" b="1" dirty="0" smtClean="0">
                <a:solidFill>
                  <a:srgbClr val="CCFFCC"/>
                </a:solidFill>
                <a:effectLst>
                  <a:outerShdw blurRad="50800" dist="38100" dir="2700000">
                    <a:srgbClr val="000000">
                      <a:alpha val="90000"/>
                    </a:srgbClr>
                  </a:outerShdw>
                </a:effectLst>
              </a:rPr>
              <a:t>Canada</a:t>
            </a:r>
            <a:endParaRPr lang="en-US" sz="7200" b="1" dirty="0">
              <a:solidFill>
                <a:srgbClr val="CCFFCC"/>
              </a:solidFill>
              <a:effectLst>
                <a:outerShdw blurRad="50800" dist="38100" dir="2700000">
                  <a:srgbClr val="000000">
                    <a:alpha val="9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bec Act 1774, Land Added.png"/>
          <p:cNvPicPr>
            <a:picLocks noChangeAspect="1"/>
          </p:cNvPicPr>
          <p:nvPr/>
        </p:nvPicPr>
        <p:blipFill>
          <a:blip r:embed="rId2"/>
          <a:stretch>
            <a:fillRect/>
          </a:stretch>
        </p:blipFill>
        <p:spPr>
          <a:xfrm>
            <a:off x="0" y="0"/>
            <a:ext cx="6941002" cy="6858000"/>
          </a:xfrm>
          <a:prstGeom prst="rect">
            <a:avLst/>
          </a:prstGeom>
        </p:spPr>
      </p:pic>
      <p:sp>
        <p:nvSpPr>
          <p:cNvPr id="4" name="Rounded Rectangle 3"/>
          <p:cNvSpPr/>
          <p:nvPr/>
        </p:nvSpPr>
        <p:spPr>
          <a:xfrm>
            <a:off x="5067666" y="2451030"/>
            <a:ext cx="4076334" cy="3942962"/>
          </a:xfrm>
          <a:prstGeom prst="round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38714" y="2690803"/>
            <a:ext cx="3884284" cy="3539431"/>
          </a:xfrm>
          <a:prstGeom prst="rect">
            <a:avLst/>
          </a:prstGeom>
          <a:noFill/>
        </p:spPr>
        <p:txBody>
          <a:bodyPr wrap="square" rtlCol="0">
            <a:spAutoFit/>
          </a:bodyPr>
          <a:lstStyle/>
          <a:p>
            <a:pPr marL="598488" indent="-514350">
              <a:tabLst>
                <a:tab pos="266700" algn="l"/>
                <a:tab pos="808038" algn="l"/>
              </a:tabLst>
            </a:pPr>
            <a:r>
              <a:rPr lang="en-US" sz="2800" dirty="0" smtClean="0">
                <a:solidFill>
                  <a:srgbClr val="CCFFCC"/>
                </a:solidFill>
                <a:effectLst>
                  <a:outerShdw blurRad="50800" dist="38100" dir="2700000">
                    <a:srgbClr val="000000">
                      <a:alpha val="43000"/>
                    </a:srgbClr>
                  </a:outerShdw>
                </a:effectLst>
              </a:rPr>
              <a:t>2.	The Act extended the boundaries of the province of Québec to the Ohio River on the south and to the Mississippi River on the west.  </a:t>
            </a:r>
            <a:endParaRPr lang="en-US" dirty="0">
              <a:solidFill>
                <a:srgbClr val="CCFFC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nd_Your_Ground.jpg"/>
          <p:cNvPicPr>
            <a:picLocks noChangeAspect="1"/>
          </p:cNvPicPr>
          <p:nvPr/>
        </p:nvPicPr>
        <p:blipFill>
          <a:blip r:embed="rId2"/>
          <a:stretch>
            <a:fillRect/>
          </a:stretch>
        </p:blipFill>
        <p:spPr>
          <a:xfrm>
            <a:off x="0" y="1142347"/>
            <a:ext cx="9144000" cy="5715654"/>
          </a:xfrm>
          <a:prstGeom prst="rect">
            <a:avLst/>
          </a:prstGeom>
        </p:spPr>
      </p:pic>
      <p:sp>
        <p:nvSpPr>
          <p:cNvPr id="5" name="TextBox 4"/>
          <p:cNvSpPr txBox="1"/>
          <p:nvPr/>
        </p:nvSpPr>
        <p:spPr>
          <a:xfrm>
            <a:off x="650444" y="213135"/>
            <a:ext cx="7875221" cy="1815882"/>
          </a:xfrm>
          <a:prstGeom prst="rect">
            <a:avLst/>
          </a:prstGeom>
          <a:noFill/>
        </p:spPr>
        <p:txBody>
          <a:bodyPr wrap="square" rtlCol="0">
            <a:spAutoFit/>
          </a:bodyPr>
          <a:lstStyle/>
          <a:p>
            <a:pPr>
              <a:tabLst>
                <a:tab pos="266700" algn="l"/>
                <a:tab pos="808038" algn="l"/>
              </a:tabLst>
            </a:pPr>
            <a:r>
              <a:rPr lang="en-US" sz="2800" dirty="0" smtClean="0">
                <a:solidFill>
                  <a:srgbClr val="CCFFCC"/>
                </a:solidFill>
                <a:effectLst>
                  <a:outerShdw blurRad="50800" dist="38100" dir="2700000">
                    <a:srgbClr val="000000">
                      <a:alpha val="43000"/>
                    </a:srgbClr>
                  </a:outerShdw>
                </a:effectLst>
              </a:rPr>
              <a:t>The Thirteen Colonies considered the Québec Act one of the </a:t>
            </a:r>
            <a:r>
              <a:rPr lang="en-US" sz="2800" b="1" i="1" dirty="0" smtClean="0">
                <a:solidFill>
                  <a:srgbClr val="CCFFCC"/>
                </a:solidFill>
                <a:effectLst>
                  <a:outerShdw blurRad="50800" dist="38100" dir="2700000">
                    <a:srgbClr val="000000">
                      <a:alpha val="43000"/>
                    </a:srgbClr>
                  </a:outerShdw>
                </a:effectLst>
              </a:rPr>
              <a:t>Intolerable Acts</a:t>
            </a:r>
            <a:r>
              <a:rPr lang="en-US" sz="2800" dirty="0" smtClean="0">
                <a:solidFill>
                  <a:srgbClr val="CCFFCC"/>
                </a:solidFill>
                <a:effectLst>
                  <a:outerShdw blurRad="50800" dist="38100" dir="2700000">
                    <a:srgbClr val="000000">
                      <a:alpha val="43000"/>
                    </a:srgbClr>
                  </a:outerShdw>
                </a:effectLst>
              </a:rPr>
              <a:t> that triggered </a:t>
            </a:r>
            <a:r>
              <a:rPr lang="en-US" sz="2800" dirty="0" smtClean="0">
                <a:solidFill>
                  <a:schemeClr val="accent6">
                    <a:lumMod val="50000"/>
                  </a:schemeClr>
                </a:solidFill>
                <a:effectLst>
                  <a:outerShdw blurRad="50800" dist="38100" dir="2700000">
                    <a:srgbClr val="000000">
                      <a:alpha val="43000"/>
                    </a:srgbClr>
                  </a:outerShdw>
                </a:effectLst>
              </a:rPr>
              <a:t>the American Revolution, for it nullified many of their western land claims.</a:t>
            </a:r>
            <a:r>
              <a:rPr lang="en-US" sz="2800" dirty="0" smtClean="0">
                <a:solidFill>
                  <a:srgbClr val="CCFFCC"/>
                </a:solidFill>
                <a:effectLst>
                  <a:outerShdw blurRad="50800" dist="38100" dir="2700000">
                    <a:srgbClr val="000000">
                      <a:alpha val="43000"/>
                    </a:srgbClr>
                  </a:outerShdw>
                </a:effectLst>
              </a:rPr>
              <a:t>  </a:t>
            </a:r>
            <a:endParaRPr lang="en-US" dirty="0">
              <a:solidFill>
                <a:srgbClr val="CCFFC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rktown.jpg"/>
          <p:cNvPicPr>
            <a:picLocks noChangeAspect="1"/>
          </p:cNvPicPr>
          <p:nvPr/>
        </p:nvPicPr>
        <p:blipFill>
          <a:blip r:embed="rId2"/>
          <a:stretch>
            <a:fillRect/>
          </a:stretch>
        </p:blipFill>
        <p:spPr>
          <a:xfrm>
            <a:off x="0" y="0"/>
            <a:ext cx="9153532" cy="6029889"/>
          </a:xfrm>
          <a:prstGeom prst="rect">
            <a:avLst/>
          </a:prstGeom>
        </p:spPr>
      </p:pic>
      <p:sp>
        <p:nvSpPr>
          <p:cNvPr id="7" name="Rectangle 6"/>
          <p:cNvSpPr/>
          <p:nvPr/>
        </p:nvSpPr>
        <p:spPr>
          <a:xfrm>
            <a:off x="0" y="0"/>
            <a:ext cx="9153532" cy="2033645"/>
          </a:xfrm>
          <a:prstGeom prst="rect">
            <a:avLst/>
          </a:prstGeom>
          <a:solidFill>
            <a:schemeClr val="accent6">
              <a:lumMod val="5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029889"/>
            <a:ext cx="9153532" cy="828111"/>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6498" y="97675"/>
            <a:ext cx="8859811" cy="1815882"/>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In the period following the American Revolution, many decisions the British made about their remaining North American colonies were a direct result of what had happened during the revolutionary conflict.</a:t>
            </a:r>
          </a:p>
        </p:txBody>
      </p:sp>
      <p:sp>
        <p:nvSpPr>
          <p:cNvPr id="5" name="TextBox 4"/>
          <p:cNvSpPr txBox="1"/>
          <p:nvPr/>
        </p:nvSpPr>
        <p:spPr>
          <a:xfrm>
            <a:off x="0" y="6189747"/>
            <a:ext cx="9144000" cy="400110"/>
          </a:xfrm>
          <a:prstGeom prst="rect">
            <a:avLst/>
          </a:prstGeom>
          <a:noFill/>
        </p:spPr>
        <p:txBody>
          <a:bodyPr wrap="square" rtlCol="0">
            <a:spAutoFit/>
          </a:bodyPr>
          <a:lstStyle/>
          <a:p>
            <a:pPr algn="ctr"/>
            <a:r>
              <a:rPr lang="en-US" sz="2000" dirty="0" smtClean="0">
                <a:solidFill>
                  <a:srgbClr val="CCFFCC"/>
                </a:solidFill>
              </a:rPr>
              <a:t>The surrender of British General Cornwallis at Yorktown, Virginia in 1781.</a:t>
            </a:r>
            <a:endParaRPr lang="en-US" sz="2000" dirty="0">
              <a:solidFill>
                <a:srgbClr val="CCFFC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yalist_LandingSaintJohnAdamSherriffScottz.jpg"/>
          <p:cNvPicPr>
            <a:picLocks noChangeAspect="1"/>
          </p:cNvPicPr>
          <p:nvPr/>
        </p:nvPicPr>
        <p:blipFill>
          <a:blip r:embed="rId2"/>
          <a:stretch>
            <a:fillRect/>
          </a:stretch>
        </p:blipFill>
        <p:spPr>
          <a:xfrm>
            <a:off x="932494" y="0"/>
            <a:ext cx="7264831" cy="6858000"/>
          </a:xfrm>
          <a:prstGeom prst="rect">
            <a:avLst/>
          </a:prstGeom>
        </p:spPr>
      </p:pic>
      <p:sp>
        <p:nvSpPr>
          <p:cNvPr id="4" name="TextBox 3"/>
          <p:cNvSpPr txBox="1"/>
          <p:nvPr/>
        </p:nvSpPr>
        <p:spPr>
          <a:xfrm>
            <a:off x="1083470" y="97674"/>
            <a:ext cx="7087212" cy="1815882"/>
          </a:xfrm>
          <a:prstGeom prst="rect">
            <a:avLst/>
          </a:prstGeom>
          <a:noFill/>
        </p:spPr>
        <p:txBody>
          <a:bodyPr wrap="square" rtlCol="0">
            <a:spAutoFit/>
          </a:bodyPr>
          <a:lstStyle/>
          <a:p>
            <a:pPr>
              <a:tabLst>
                <a:tab pos="265113" algn="l"/>
              </a:tabLst>
            </a:pPr>
            <a:r>
              <a:rPr lang="en-US" sz="2800" dirty="0" smtClean="0">
                <a:solidFill>
                  <a:schemeClr val="accent6">
                    <a:lumMod val="50000"/>
                  </a:schemeClr>
                </a:solidFill>
                <a:effectLst>
                  <a:outerShdw blurRad="50800" dist="38100" dir="2700000">
                    <a:srgbClr val="000000">
                      <a:alpha val="43000"/>
                    </a:srgbClr>
                  </a:outerShdw>
                </a:effectLst>
              </a:rPr>
              <a:t>The Province of Québec and the Maritime colonies were significantly affected by the war.  Throughout and following the conflict, nearly 40 000 </a:t>
            </a:r>
            <a:r>
              <a:rPr lang="en-US" sz="2800" b="1" dirty="0" smtClean="0">
                <a:solidFill>
                  <a:schemeClr val="accent6">
                    <a:lumMod val="50000"/>
                  </a:schemeClr>
                </a:solidFill>
                <a:effectLst>
                  <a:outerShdw blurRad="50800" dist="38100" dir="2700000">
                    <a:srgbClr val="000000">
                      <a:alpha val="43000"/>
                    </a:srgbClr>
                  </a:outerShdw>
                </a:effectLst>
              </a:rPr>
              <a:t>Loyalists</a:t>
            </a:r>
            <a:r>
              <a:rPr lang="en-US" sz="2800" dirty="0" smtClean="0">
                <a:solidFill>
                  <a:schemeClr val="accent6">
                    <a:lumMod val="50000"/>
                  </a:schemeClr>
                </a:solidFill>
                <a:effectLst>
                  <a:outerShdw blurRad="50800" dist="38100" dir="2700000">
                    <a:srgbClr val="000000">
                      <a:alpha val="43000"/>
                    </a:srgbClr>
                  </a:outerShdw>
                </a:effectLst>
              </a:rPr>
              <a:t> fled northward.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yalists.jpg"/>
          <p:cNvPicPr>
            <a:picLocks noChangeAspect="1"/>
          </p:cNvPicPr>
          <p:nvPr/>
        </p:nvPicPr>
        <p:blipFill>
          <a:blip r:embed="rId2"/>
          <a:stretch>
            <a:fillRect/>
          </a:stretch>
        </p:blipFill>
        <p:spPr>
          <a:xfrm>
            <a:off x="-1" y="19254"/>
            <a:ext cx="9169817" cy="6838746"/>
          </a:xfrm>
          <a:prstGeom prst="rect">
            <a:avLst/>
          </a:prstGeom>
        </p:spPr>
      </p:pic>
      <p:sp>
        <p:nvSpPr>
          <p:cNvPr id="9" name="Rectangle 8"/>
          <p:cNvSpPr/>
          <p:nvPr/>
        </p:nvSpPr>
        <p:spPr>
          <a:xfrm>
            <a:off x="301951" y="1"/>
            <a:ext cx="8557389" cy="1607378"/>
          </a:xfrm>
          <a:prstGeom prst="rect">
            <a:avLst/>
          </a:prstGeom>
          <a:solidFill>
            <a:schemeClr val="accent3">
              <a:lumMod val="5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CFFCC"/>
              </a:solidFill>
            </a:endParaRPr>
          </a:p>
        </p:txBody>
      </p:sp>
      <p:sp>
        <p:nvSpPr>
          <p:cNvPr id="4" name="TextBox 3"/>
          <p:cNvSpPr txBox="1"/>
          <p:nvPr/>
        </p:nvSpPr>
        <p:spPr>
          <a:xfrm>
            <a:off x="479571" y="97681"/>
            <a:ext cx="8268121" cy="1384995"/>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The reorganization of British North America under the </a:t>
            </a:r>
            <a:r>
              <a:rPr lang="en-US" sz="2800" b="1" dirty="0" smtClean="0">
                <a:solidFill>
                  <a:srgbClr val="CCFFCC"/>
                </a:solidFill>
                <a:effectLst>
                  <a:outerShdw blurRad="50800" dist="38100" dir="2700000">
                    <a:srgbClr val="000000">
                      <a:alpha val="43000"/>
                    </a:srgbClr>
                  </a:outerShdw>
                </a:effectLst>
              </a:rPr>
              <a:t>Constitutional Act </a:t>
            </a:r>
            <a:r>
              <a:rPr lang="en-US" sz="2800" dirty="0" smtClean="0">
                <a:solidFill>
                  <a:srgbClr val="CCFFCC"/>
                </a:solidFill>
                <a:effectLst>
                  <a:outerShdw blurRad="50800" dist="38100" dir="2700000">
                    <a:srgbClr val="000000">
                      <a:alpha val="43000"/>
                    </a:srgbClr>
                  </a:outerShdw>
                </a:effectLst>
              </a:rPr>
              <a:t>was a response to the pressure of thousands of Loyalists seeking refuge.</a:t>
            </a:r>
            <a:endParaRPr lang="en-US" sz="2800" dirty="0">
              <a:solidFill>
                <a:srgbClr val="CCFFCC"/>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yalist camp.jpg"/>
          <p:cNvPicPr>
            <a:picLocks noChangeAspect="1"/>
          </p:cNvPicPr>
          <p:nvPr/>
        </p:nvPicPr>
        <p:blipFill>
          <a:blip r:embed="rId2"/>
          <a:stretch>
            <a:fillRect/>
          </a:stretch>
        </p:blipFill>
        <p:spPr>
          <a:xfrm>
            <a:off x="0" y="2666353"/>
            <a:ext cx="9144000" cy="4191647"/>
          </a:xfrm>
          <a:prstGeom prst="rect">
            <a:avLst/>
          </a:prstGeom>
        </p:spPr>
      </p:pic>
      <p:sp>
        <p:nvSpPr>
          <p:cNvPr id="4" name="TextBox 3"/>
          <p:cNvSpPr txBox="1"/>
          <p:nvPr/>
        </p:nvSpPr>
        <p:spPr>
          <a:xfrm>
            <a:off x="284189" y="356907"/>
            <a:ext cx="8557389" cy="954107"/>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The appeals of the loyalists caused a great problem for the British government. </a:t>
            </a:r>
          </a:p>
        </p:txBody>
      </p:sp>
      <p:sp>
        <p:nvSpPr>
          <p:cNvPr id="6" name="TextBox 5"/>
          <p:cNvSpPr txBox="1"/>
          <p:nvPr/>
        </p:nvSpPr>
        <p:spPr>
          <a:xfrm>
            <a:off x="284189" y="1474165"/>
            <a:ext cx="8557389" cy="954107"/>
          </a:xfrm>
          <a:prstGeom prst="rect">
            <a:avLst/>
          </a:prstGeom>
          <a:noFill/>
        </p:spPr>
        <p:txBody>
          <a:bodyPr wrap="square" rtlCol="0">
            <a:spAutoFit/>
          </a:bodyPr>
          <a:lstStyle/>
          <a:p>
            <a:pPr lvl="0">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Measures taken in the Québec Act to conciliate the 	French could not be withdrawn.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yalists Canada_1934_Empire_Loyalists_10c.jpg"/>
          <p:cNvPicPr>
            <a:picLocks noChangeAspect="1"/>
          </p:cNvPicPr>
          <p:nvPr/>
        </p:nvPicPr>
        <p:blipFill>
          <a:blip r:embed="rId2"/>
          <a:stretch>
            <a:fillRect/>
          </a:stretch>
        </p:blipFill>
        <p:spPr>
          <a:xfrm>
            <a:off x="1563038" y="2502200"/>
            <a:ext cx="6039014" cy="4355800"/>
          </a:xfrm>
          <a:prstGeom prst="rect">
            <a:avLst/>
          </a:prstGeom>
        </p:spPr>
      </p:pic>
      <p:sp>
        <p:nvSpPr>
          <p:cNvPr id="5" name="TextBox 4"/>
          <p:cNvSpPr txBox="1"/>
          <p:nvPr/>
        </p:nvSpPr>
        <p:spPr>
          <a:xfrm>
            <a:off x="284189" y="452908"/>
            <a:ext cx="8557389" cy="523220"/>
          </a:xfrm>
          <a:prstGeom prst="rect">
            <a:avLst/>
          </a:prstGeom>
          <a:noFill/>
        </p:spPr>
        <p:txBody>
          <a:bodyPr wrap="square" rtlCol="0">
            <a:spAutoFit/>
          </a:bodyPr>
          <a:lstStyle/>
          <a:p>
            <a:pPr>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Yet the loyalists could not be required to live </a:t>
            </a:r>
          </a:p>
        </p:txBody>
      </p:sp>
      <p:sp>
        <p:nvSpPr>
          <p:cNvPr id="4" name="TextBox 3"/>
          <p:cNvSpPr txBox="1"/>
          <p:nvPr/>
        </p:nvSpPr>
        <p:spPr>
          <a:xfrm>
            <a:off x="284189" y="1499348"/>
            <a:ext cx="8557389" cy="954107"/>
          </a:xfrm>
          <a:prstGeom prst="rect">
            <a:avLst/>
          </a:prstGeom>
          <a:noFill/>
        </p:spPr>
        <p:txBody>
          <a:bodyPr wrap="square" rtlCol="0">
            <a:spAutoFit/>
          </a:bodyPr>
          <a:lstStyle/>
          <a:p>
            <a:pPr marL="971550" lvl="1" indent="-514350">
              <a:tabLst>
                <a:tab pos="265113" algn="l"/>
              </a:tabLst>
            </a:pPr>
            <a:r>
              <a:rPr lang="en-US" sz="2800" dirty="0" err="1" smtClean="0">
                <a:solidFill>
                  <a:srgbClr val="CCFFCC"/>
                </a:solidFill>
                <a:effectLst>
                  <a:outerShdw blurRad="50800" dist="38100" dir="2700000">
                    <a:srgbClr val="000000">
                      <a:alpha val="43000"/>
                    </a:srgbClr>
                  </a:outerShdw>
                </a:effectLst>
              </a:rPr>
              <a:t>b</a:t>
            </a:r>
            <a:r>
              <a:rPr lang="en-US" sz="2800" dirty="0" smtClean="0">
                <a:solidFill>
                  <a:srgbClr val="CCFFCC"/>
                </a:solidFill>
                <a:effectLst>
                  <a:outerShdw blurRad="50800" dist="38100" dir="2700000">
                    <a:srgbClr val="000000">
                      <a:alpha val="43000"/>
                    </a:srgbClr>
                  </a:outerShdw>
                </a:effectLst>
              </a:rPr>
              <a:t>)	without the representative assembly to which they were accustomed. </a:t>
            </a:r>
          </a:p>
        </p:txBody>
      </p:sp>
      <p:sp>
        <p:nvSpPr>
          <p:cNvPr id="6" name="TextBox 5"/>
          <p:cNvSpPr txBox="1"/>
          <p:nvPr/>
        </p:nvSpPr>
        <p:spPr>
          <a:xfrm>
            <a:off x="284189" y="976128"/>
            <a:ext cx="8557389" cy="523220"/>
          </a:xfrm>
          <a:prstGeom prst="rect">
            <a:avLst/>
          </a:prstGeom>
          <a:noFill/>
        </p:spPr>
        <p:txBody>
          <a:bodyPr wrap="square" rtlCol="0">
            <a:spAutoFit/>
          </a:bodyPr>
          <a:lstStyle/>
          <a:p>
            <a:pPr marL="971550" lvl="1" indent="-514350">
              <a:buFont typeface="+mj-lt"/>
              <a:buAutoNum type="alphaLcParenR"/>
              <a:tabLst>
                <a:tab pos="265113" algn="l"/>
              </a:tabLst>
            </a:pPr>
            <a:r>
              <a:rPr lang="en-US" sz="2800" dirty="0" smtClean="0">
                <a:solidFill>
                  <a:srgbClr val="CCFFCC"/>
                </a:solidFill>
                <a:effectLst>
                  <a:outerShdw blurRad="50800" dist="38100" dir="2700000">
                    <a:srgbClr val="000000">
                      <a:alpha val="43000"/>
                    </a:srgbClr>
                  </a:outerShdw>
                </a:effectLst>
              </a:rPr>
              <a:t>under French civil and land law, 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99232" y="1270777"/>
            <a:ext cx="3179364" cy="3662541"/>
          </a:xfrm>
          <a:prstGeom prst="rect">
            <a:avLst/>
          </a:prstGeom>
          <a:noFill/>
        </p:spPr>
        <p:txBody>
          <a:bodyPr wrap="square" rtlCol="0">
            <a:spAutoFit/>
          </a:bodyPr>
          <a:lstStyle/>
          <a:p>
            <a:pPr lvl="0">
              <a:tabLst>
                <a:tab pos="266700" algn="l"/>
              </a:tabLst>
            </a:pPr>
            <a:r>
              <a:rPr lang="en-US" sz="2800" dirty="0" smtClean="0">
                <a:solidFill>
                  <a:srgbClr val="CCFFCC"/>
                </a:solidFill>
                <a:effectLst>
                  <a:outerShdw blurRad="50800" dist="38100" dir="2700000">
                    <a:srgbClr val="000000">
                      <a:alpha val="43000"/>
                    </a:srgbClr>
                  </a:outerShdw>
                </a:effectLst>
              </a:rPr>
              <a:t>The </a:t>
            </a:r>
            <a:r>
              <a:rPr lang="en-US" sz="2800" b="1" dirty="0" smtClean="0">
                <a:solidFill>
                  <a:srgbClr val="CCFFCC"/>
                </a:solidFill>
                <a:effectLst>
                  <a:outerShdw blurRad="50800" dist="38100" dir="2700000">
                    <a:srgbClr val="000000">
                      <a:alpha val="43000"/>
                    </a:srgbClr>
                  </a:outerShdw>
                </a:effectLst>
              </a:rPr>
              <a:t>Constitutional Act of 1791 </a:t>
            </a:r>
            <a:r>
              <a:rPr lang="en-US" sz="2800" dirty="0" smtClean="0">
                <a:solidFill>
                  <a:srgbClr val="CCFFCC"/>
                </a:solidFill>
                <a:effectLst>
                  <a:outerShdw blurRad="50800" dist="38100" dir="2700000">
                    <a:srgbClr val="000000">
                      <a:alpha val="43000"/>
                    </a:srgbClr>
                  </a:outerShdw>
                </a:effectLst>
              </a:rPr>
              <a:t>divided the "Province of Québec" into Upper and Lower Canada.</a:t>
            </a:r>
            <a:endParaRPr lang="en-US" sz="800" dirty="0" smtClean="0">
              <a:solidFill>
                <a:srgbClr val="CCFFCC"/>
              </a:solidFill>
              <a:effectLst>
                <a:outerShdw blurRad="50800" dist="38100" dir="2700000">
                  <a:srgbClr val="000000">
                    <a:alpha val="43000"/>
                  </a:srgbClr>
                </a:outerShdw>
              </a:effectLst>
            </a:endParaRPr>
          </a:p>
        </p:txBody>
      </p:sp>
      <p:pic>
        <p:nvPicPr>
          <p:cNvPr id="4" name="Picture 3" descr="Map 1791.jpg"/>
          <p:cNvPicPr>
            <a:picLocks noChangeAspect="1"/>
          </p:cNvPicPr>
          <p:nvPr/>
        </p:nvPicPr>
        <p:blipFill>
          <a:blip r:embed="rId2"/>
          <a:stretch>
            <a:fillRect/>
          </a:stretch>
        </p:blipFill>
        <p:spPr>
          <a:xfrm>
            <a:off x="417407" y="1306302"/>
            <a:ext cx="4848198" cy="5345226"/>
          </a:xfrm>
          <a:prstGeom prst="rect">
            <a:avLst/>
          </a:prstGeom>
        </p:spPr>
      </p:pic>
      <p:sp>
        <p:nvSpPr>
          <p:cNvPr id="6" name="TextBox 5"/>
          <p:cNvSpPr txBox="1"/>
          <p:nvPr/>
        </p:nvSpPr>
        <p:spPr>
          <a:xfrm>
            <a:off x="817044" y="213133"/>
            <a:ext cx="7690862" cy="954107"/>
          </a:xfrm>
          <a:prstGeom prst="rect">
            <a:avLst/>
          </a:prstGeom>
          <a:noFill/>
        </p:spPr>
        <p:txBody>
          <a:bodyPr wrap="square" rtlCol="0">
            <a:spAutoFit/>
          </a:bodyPr>
          <a:lstStyle/>
          <a:p>
            <a:pPr>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One obvious answer was to divide Québec 	into separate French and English provinces.</a:t>
            </a:r>
            <a:endParaRPr lang="en-US" dirty="0"/>
          </a:p>
        </p:txBody>
      </p:sp>
      <p:sp>
        <p:nvSpPr>
          <p:cNvPr id="7" name="TextBox 6"/>
          <p:cNvSpPr txBox="1"/>
          <p:nvPr/>
        </p:nvSpPr>
        <p:spPr>
          <a:xfrm>
            <a:off x="5799232" y="4933318"/>
            <a:ext cx="3010624" cy="1815882"/>
          </a:xfrm>
          <a:prstGeom prst="rect">
            <a:avLst/>
          </a:prstGeom>
          <a:noFill/>
        </p:spPr>
        <p:txBody>
          <a:bodyPr wrap="square" rtlCol="0">
            <a:spAutoFit/>
          </a:bodyPr>
          <a:lstStyle/>
          <a:p>
            <a:pPr lvl="0">
              <a:tabLst>
                <a:tab pos="266700" algn="l"/>
              </a:tabLst>
            </a:pPr>
            <a:r>
              <a:rPr lang="en-US" sz="2800" dirty="0" smtClean="0">
                <a:solidFill>
                  <a:srgbClr val="CCFFCC"/>
                </a:solidFill>
                <a:effectLst>
                  <a:outerShdw blurRad="50800" dist="38100" dir="2700000">
                    <a:srgbClr val="000000">
                      <a:alpha val="43000"/>
                    </a:srgbClr>
                  </a:outerShdw>
                </a:effectLst>
              </a:rPr>
              <a:t>Québec City became the capital of </a:t>
            </a:r>
            <a:r>
              <a:rPr lang="en-US" sz="2800" b="1" dirty="0" smtClean="0">
                <a:solidFill>
                  <a:srgbClr val="CCFFCC"/>
                </a:solidFill>
                <a:effectLst>
                  <a:outerShdw blurRad="50800" dist="38100" dir="2700000">
                    <a:srgbClr val="000000">
                      <a:alpha val="43000"/>
                    </a:srgbClr>
                  </a:outerShdw>
                </a:effectLst>
              </a:rPr>
              <a:t>Lower Canada</a:t>
            </a:r>
            <a:r>
              <a:rPr lang="en-US" sz="2800" dirty="0" smtClean="0">
                <a:solidFill>
                  <a:srgbClr val="CCFFCC"/>
                </a:solidFill>
                <a:effectLst>
                  <a:outerShdw blurRad="50800" dist="38100" dir="2700000">
                    <a:srgbClr val="000000">
                      <a:alpha val="43000"/>
                    </a:srgbClr>
                  </a:outerShdw>
                </a:effectLst>
              </a:rPr>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stitutional Act of 1791.jpg"/>
          <p:cNvPicPr>
            <a:picLocks noChangeAspect="1"/>
          </p:cNvPicPr>
          <p:nvPr/>
        </p:nvPicPr>
        <p:blipFill>
          <a:blip r:embed="rId2"/>
          <a:stretch>
            <a:fillRect/>
          </a:stretch>
        </p:blipFill>
        <p:spPr>
          <a:xfrm>
            <a:off x="980902" y="0"/>
            <a:ext cx="7182196"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wer Canada Gov't Structure.jpg"/>
          <p:cNvPicPr>
            <a:picLocks noChangeAspect="1"/>
          </p:cNvPicPr>
          <p:nvPr/>
        </p:nvPicPr>
        <p:blipFill>
          <a:blip r:embed="rId2"/>
          <a:stretch>
            <a:fillRect/>
          </a:stretch>
        </p:blipFill>
        <p:spPr>
          <a:xfrm>
            <a:off x="0" y="0"/>
            <a:ext cx="3591098" cy="6858000"/>
          </a:xfrm>
          <a:prstGeom prst="rect">
            <a:avLst/>
          </a:prstGeom>
        </p:spPr>
      </p:pic>
      <p:sp>
        <p:nvSpPr>
          <p:cNvPr id="4" name="TextBox 3"/>
          <p:cNvSpPr txBox="1"/>
          <p:nvPr/>
        </p:nvSpPr>
        <p:spPr>
          <a:xfrm>
            <a:off x="3830883" y="301938"/>
            <a:ext cx="5067783" cy="1815882"/>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Parts of the Québec Act (1774) which defined the makeup and powers of government were repealed.</a:t>
            </a:r>
          </a:p>
        </p:txBody>
      </p:sp>
      <p:sp>
        <p:nvSpPr>
          <p:cNvPr id="5" name="TextBox 4"/>
          <p:cNvSpPr txBox="1"/>
          <p:nvPr/>
        </p:nvSpPr>
        <p:spPr>
          <a:xfrm>
            <a:off x="3830883" y="4999746"/>
            <a:ext cx="5067783" cy="1815882"/>
          </a:xfrm>
          <a:prstGeom prst="rect">
            <a:avLst/>
          </a:prstGeom>
          <a:noFill/>
        </p:spPr>
        <p:txBody>
          <a:bodyPr wrap="square" rtlCol="0">
            <a:spAutoFit/>
          </a:bodyPr>
          <a:lstStyle/>
          <a:p>
            <a:pPr lvl="0">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Gave the Governor power to 	withhold assent to bills 	passed by the legislative 	council and assembly.</a:t>
            </a:r>
          </a:p>
        </p:txBody>
      </p:sp>
      <p:sp>
        <p:nvSpPr>
          <p:cNvPr id="6" name="TextBox 5"/>
          <p:cNvSpPr txBox="1"/>
          <p:nvPr/>
        </p:nvSpPr>
        <p:spPr>
          <a:xfrm>
            <a:off x="3830883" y="3969603"/>
            <a:ext cx="5067783" cy="954107"/>
          </a:xfrm>
          <a:prstGeom prst="rect">
            <a:avLst/>
          </a:prstGeom>
          <a:noFill/>
        </p:spPr>
        <p:txBody>
          <a:bodyPr wrap="square" rtlCol="0">
            <a:spAutoFit/>
          </a:bodyPr>
          <a:lstStyle/>
          <a:p>
            <a:pPr lvl="0">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Gave power over taxation 	given to the assembly.</a:t>
            </a:r>
          </a:p>
        </p:txBody>
      </p:sp>
      <p:sp>
        <p:nvSpPr>
          <p:cNvPr id="7" name="TextBox 6"/>
          <p:cNvSpPr txBox="1"/>
          <p:nvPr/>
        </p:nvSpPr>
        <p:spPr>
          <a:xfrm>
            <a:off x="3830883" y="2117820"/>
            <a:ext cx="5067783" cy="1815882"/>
          </a:xfrm>
          <a:prstGeom prst="rect">
            <a:avLst/>
          </a:prstGeom>
          <a:noFill/>
        </p:spPr>
        <p:txBody>
          <a:bodyPr wrap="square" rtlCol="0">
            <a:spAutoFit/>
          </a:bodyPr>
          <a:lstStyle/>
          <a:p>
            <a:pPr lvl="0">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The Act provided for an 	appointed legislative council 	and an elected legislative 	assembly.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bec Map.gif"/>
          <p:cNvPicPr>
            <a:picLocks noChangeAspect="1"/>
          </p:cNvPicPr>
          <p:nvPr/>
        </p:nvPicPr>
        <p:blipFill>
          <a:blip r:embed="rId2"/>
          <a:stretch>
            <a:fillRect/>
          </a:stretch>
        </p:blipFill>
        <p:spPr>
          <a:xfrm>
            <a:off x="3775703" y="0"/>
            <a:ext cx="5368297" cy="6858000"/>
          </a:xfrm>
          <a:prstGeom prst="rect">
            <a:avLst/>
          </a:prstGeom>
        </p:spPr>
      </p:pic>
      <p:sp>
        <p:nvSpPr>
          <p:cNvPr id="2" name="Title 1"/>
          <p:cNvSpPr>
            <a:spLocks noGrp="1"/>
          </p:cNvSpPr>
          <p:nvPr>
            <p:ph type="title"/>
          </p:nvPr>
        </p:nvSpPr>
        <p:spPr>
          <a:xfrm>
            <a:off x="204262" y="2042525"/>
            <a:ext cx="3571441" cy="2815131"/>
          </a:xfrm>
        </p:spPr>
        <p:txBody>
          <a:bodyPr>
            <a:noAutofit/>
          </a:bodyPr>
          <a:lstStyle/>
          <a:p>
            <a:pPr algn="l"/>
            <a:r>
              <a:rPr lang="en-US" sz="2800" dirty="0" smtClean="0">
                <a:solidFill>
                  <a:srgbClr val="CCFFCC"/>
                </a:solidFill>
                <a:effectLst>
                  <a:outerShdw blurRad="50800" dist="38100" dir="2700000">
                    <a:srgbClr val="000000">
                      <a:alpha val="90000"/>
                    </a:srgbClr>
                  </a:outerShdw>
                </a:effectLst>
              </a:rPr>
              <a:t>Despite its impressive size, the territory of Québec today is only a portion of what was once </a:t>
            </a:r>
            <a:r>
              <a:rPr lang="en-US" sz="2800" b="1" dirty="0" smtClean="0">
                <a:solidFill>
                  <a:srgbClr val="CCFFCC"/>
                </a:solidFill>
                <a:effectLst>
                  <a:outerShdw blurRad="50800" dist="38100" dir="2700000">
                    <a:srgbClr val="000000">
                      <a:alpha val="90000"/>
                    </a:srgbClr>
                  </a:outerShdw>
                </a:effectLst>
              </a:rPr>
              <a:t>New France</a:t>
            </a:r>
            <a:r>
              <a:rPr lang="en-US" sz="2800" dirty="0" smtClean="0">
                <a:solidFill>
                  <a:srgbClr val="CCFFCC"/>
                </a:solidFill>
                <a:effectLst>
                  <a:outerShdw blurRad="50800" dist="38100" dir="2700000">
                    <a:srgbClr val="000000">
                      <a:alpha val="90000"/>
                    </a:srgbClr>
                  </a:outerShdw>
                </a:effectLst>
              </a:rPr>
              <a:t>. </a:t>
            </a:r>
            <a:endParaRPr lang="en-US" sz="2800" dirty="0">
              <a:solidFill>
                <a:srgbClr val="CCFFCC"/>
              </a:solidFill>
              <a:effectLst>
                <a:outerShdw blurRad="50800" dist="38100" dir="2700000">
                  <a:srgbClr val="000000">
                    <a:alpha val="90000"/>
                  </a:srgbClr>
                </a:outerShdw>
              </a:effectLst>
            </a:endParaRPr>
          </a:p>
        </p:txBody>
      </p:sp>
      <p:sp>
        <p:nvSpPr>
          <p:cNvPr id="7" name="TextBox 6"/>
          <p:cNvSpPr txBox="1"/>
          <p:nvPr/>
        </p:nvSpPr>
        <p:spPr>
          <a:xfrm>
            <a:off x="426283" y="523952"/>
            <a:ext cx="2921818" cy="769441"/>
          </a:xfrm>
          <a:prstGeom prst="rect">
            <a:avLst/>
          </a:prstGeom>
          <a:noFill/>
        </p:spPr>
        <p:txBody>
          <a:bodyPr wrap="square" rtlCol="0">
            <a:spAutoFit/>
          </a:bodyPr>
          <a:lstStyle/>
          <a:p>
            <a:pPr algn="ctr"/>
            <a:r>
              <a:rPr lang="en-US" sz="4400" dirty="0" smtClean="0">
                <a:solidFill>
                  <a:srgbClr val="CCFFCC"/>
                </a:solidFill>
                <a:effectLst>
                  <a:outerShdw blurRad="50800" dist="38100" dir="2700000">
                    <a:srgbClr val="000000">
                      <a:alpha val="90000"/>
                    </a:srgbClr>
                  </a:outerShdw>
                </a:effectLst>
                <a:ea typeface="+mj-ea"/>
                <a:cs typeface="+mj-cs"/>
              </a:rPr>
              <a:t>Québec</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3337" y="301944"/>
            <a:ext cx="5271454" cy="3108544"/>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The executive (i.e. the Governor and Legislative Council) was "irresponsible." That is, it was financially and constitutionally independent of the Legislative Assembly, and had the power to dissolve the Assembly. </a:t>
            </a:r>
          </a:p>
        </p:txBody>
      </p:sp>
      <p:sp>
        <p:nvSpPr>
          <p:cNvPr id="5" name="TextBox 4"/>
          <p:cNvSpPr txBox="1"/>
          <p:nvPr/>
        </p:nvSpPr>
        <p:spPr>
          <a:xfrm>
            <a:off x="3703337" y="3569979"/>
            <a:ext cx="5271454" cy="2677656"/>
          </a:xfrm>
          <a:prstGeom prst="rect">
            <a:avLst/>
          </a:prstGeom>
          <a:noFill/>
        </p:spPr>
        <p:txBody>
          <a:bodyPr wrap="square" rtlCol="0">
            <a:spAutoFit/>
          </a:bodyPr>
          <a:lstStyle/>
          <a:p>
            <a:pPr lvl="0">
              <a:tabLst>
                <a:tab pos="265113" algn="l"/>
              </a:tabLst>
            </a:pPr>
            <a:r>
              <a:rPr lang="en-US" sz="2800" dirty="0" smtClean="0">
                <a:solidFill>
                  <a:srgbClr val="CCFFCC"/>
                </a:solidFill>
                <a:effectLst>
                  <a:outerShdw blurRad="50800" dist="38100" dir="2700000">
                    <a:srgbClr val="000000">
                      <a:alpha val="43000"/>
                    </a:srgbClr>
                  </a:outerShdw>
                </a:effectLst>
              </a:rPr>
              <a:t>This was no different than in Britain - but in Britain the king would rarely act unless his ministers approved. These ministers were responsible to Parliament.</a:t>
            </a:r>
          </a:p>
        </p:txBody>
      </p:sp>
      <p:pic>
        <p:nvPicPr>
          <p:cNvPr id="6" name="Picture 5" descr="Lower Canada Gov't Structure.jpg"/>
          <p:cNvPicPr>
            <a:picLocks noChangeAspect="1"/>
          </p:cNvPicPr>
          <p:nvPr/>
        </p:nvPicPr>
        <p:blipFill>
          <a:blip r:embed="rId2"/>
          <a:stretch>
            <a:fillRect/>
          </a:stretch>
        </p:blipFill>
        <p:spPr>
          <a:xfrm>
            <a:off x="0" y="0"/>
            <a:ext cx="3591098"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0872" y="373544"/>
            <a:ext cx="8712198" cy="646331"/>
          </a:xfrm>
          <a:prstGeom prst="rect">
            <a:avLst/>
          </a:prstGeom>
          <a:noFill/>
        </p:spPr>
        <p:txBody>
          <a:bodyPr wrap="square" rtlCol="0">
            <a:spAutoFit/>
          </a:bodyPr>
          <a:lstStyle/>
          <a:p>
            <a:pPr algn="ctr">
              <a:tabLst>
                <a:tab pos="268288" algn="l"/>
              </a:tabLst>
            </a:pPr>
            <a:r>
              <a:rPr lang="en-US" sz="3600" dirty="0" smtClean="0">
                <a:solidFill>
                  <a:srgbClr val="CCFFCC"/>
                </a:solidFill>
                <a:effectLst>
                  <a:outerShdw blurRad="50800" dist="38100" dir="2700000">
                    <a:srgbClr val="000000">
                      <a:alpha val="43000"/>
                    </a:srgbClr>
                  </a:outerShdw>
                </a:effectLst>
                <a:latin typeface="Cambria"/>
                <a:cs typeface="Cambria"/>
              </a:rPr>
              <a:t>What is a </a:t>
            </a:r>
            <a:r>
              <a:rPr lang="en-US" sz="3600" b="1" i="1" dirty="0" smtClean="0">
                <a:solidFill>
                  <a:srgbClr val="CCFFCC"/>
                </a:solidFill>
                <a:effectLst>
                  <a:outerShdw blurRad="50800" dist="38100" dir="2700000">
                    <a:srgbClr val="000000">
                      <a:alpha val="43000"/>
                    </a:srgbClr>
                  </a:outerShdw>
                </a:effectLst>
                <a:latin typeface="Cambria"/>
                <a:cs typeface="Cambria"/>
              </a:rPr>
              <a:t>Representative Government</a:t>
            </a:r>
            <a:r>
              <a:rPr lang="en-US" sz="3600" dirty="0" smtClean="0">
                <a:solidFill>
                  <a:srgbClr val="CCFFCC"/>
                </a:solidFill>
                <a:effectLst>
                  <a:outerShdw blurRad="50800" dist="38100" dir="2700000">
                    <a:srgbClr val="000000">
                      <a:alpha val="43000"/>
                    </a:srgbClr>
                  </a:outerShdw>
                </a:effectLst>
                <a:latin typeface="Cambria"/>
                <a:cs typeface="Cambria"/>
              </a:rPr>
              <a:t>?</a:t>
            </a:r>
          </a:p>
        </p:txBody>
      </p:sp>
      <p:sp>
        <p:nvSpPr>
          <p:cNvPr id="6" name="TextBox 5"/>
          <p:cNvSpPr txBox="1"/>
          <p:nvPr/>
        </p:nvSpPr>
        <p:spPr>
          <a:xfrm>
            <a:off x="230872" y="1077041"/>
            <a:ext cx="8712198" cy="954107"/>
          </a:xfrm>
          <a:prstGeom prst="rect">
            <a:avLst/>
          </a:prstGeom>
          <a:noFill/>
        </p:spPr>
        <p:txBody>
          <a:bodyPr wrap="square" rtlCol="0">
            <a:spAutoFit/>
          </a:bodyPr>
          <a:lstStyle/>
          <a:p>
            <a:pPr lvl="0">
              <a:tabLst>
                <a:tab pos="268288" algn="l"/>
              </a:tabLst>
            </a:pPr>
            <a:r>
              <a:rPr lang="en-US" sz="2800" dirty="0" smtClean="0">
                <a:solidFill>
                  <a:srgbClr val="CCFFCC"/>
                </a:solidFill>
                <a:effectLst>
                  <a:outerShdw blurRad="50800" dist="38100" dir="2700000">
                    <a:srgbClr val="000000">
                      <a:alpha val="43000"/>
                    </a:srgbClr>
                  </a:outerShdw>
                </a:effectLst>
                <a:latin typeface="Cambria"/>
                <a:cs typeface="Cambria"/>
              </a:rPr>
              <a:t>A government in which representatives are elected by people to make laws on their behalf.</a:t>
            </a:r>
            <a:endParaRPr lang="en-US" dirty="0"/>
          </a:p>
        </p:txBody>
      </p:sp>
      <p:sp>
        <p:nvSpPr>
          <p:cNvPr id="8" name="TextBox 7"/>
          <p:cNvSpPr txBox="1"/>
          <p:nvPr/>
        </p:nvSpPr>
        <p:spPr>
          <a:xfrm>
            <a:off x="230872" y="3017436"/>
            <a:ext cx="8712198" cy="1384995"/>
          </a:xfrm>
          <a:prstGeom prst="rect">
            <a:avLst/>
          </a:prstGeom>
          <a:noFill/>
        </p:spPr>
        <p:txBody>
          <a:bodyPr wrap="square" rtlCol="0">
            <a:spAutoFit/>
          </a:bodyPr>
          <a:lstStyle/>
          <a:p>
            <a:pPr>
              <a:tabLst>
                <a:tab pos="266700" algn="l"/>
              </a:tabLst>
            </a:pPr>
            <a:r>
              <a:rPr lang="en-US" sz="2800" dirty="0" smtClean="0">
                <a:solidFill>
                  <a:srgbClr val="CCFFCC"/>
                </a:solidFill>
                <a:effectLst>
                  <a:outerShdw blurRad="50800" dist="38100" dir="2700000">
                    <a:srgbClr val="000000">
                      <a:alpha val="43000"/>
                    </a:srgbClr>
                  </a:outerShdw>
                </a:effectLst>
                <a:latin typeface="Cambria"/>
                <a:cs typeface="Cambria"/>
              </a:rPr>
              <a:t>A government that can be voted out of office if elected representatives fail to please the majority of people who elected them.</a:t>
            </a:r>
            <a:endParaRPr lang="en-US" dirty="0"/>
          </a:p>
        </p:txBody>
      </p:sp>
      <p:sp>
        <p:nvSpPr>
          <p:cNvPr id="10" name="TextBox 9"/>
          <p:cNvSpPr txBox="1"/>
          <p:nvPr/>
        </p:nvSpPr>
        <p:spPr>
          <a:xfrm>
            <a:off x="230872" y="4529077"/>
            <a:ext cx="8712198" cy="646331"/>
          </a:xfrm>
          <a:prstGeom prst="rect">
            <a:avLst/>
          </a:prstGeom>
          <a:noFill/>
        </p:spPr>
        <p:txBody>
          <a:bodyPr wrap="square" rtlCol="0">
            <a:spAutoFit/>
          </a:bodyPr>
          <a:lstStyle/>
          <a:p>
            <a:pPr algn="ctr">
              <a:tabLst>
                <a:tab pos="268288" algn="l"/>
              </a:tabLst>
            </a:pPr>
            <a:r>
              <a:rPr lang="en-US" sz="3600" dirty="0" smtClean="0">
                <a:solidFill>
                  <a:srgbClr val="CCFFCC"/>
                </a:solidFill>
                <a:effectLst>
                  <a:outerShdw blurRad="50800" dist="38100" dir="2700000">
                    <a:srgbClr val="000000">
                      <a:alpha val="43000"/>
                    </a:srgbClr>
                  </a:outerShdw>
                </a:effectLst>
                <a:latin typeface="Cambria"/>
                <a:cs typeface="Cambria"/>
              </a:rPr>
              <a:t>What is a </a:t>
            </a:r>
            <a:r>
              <a:rPr lang="en-US" sz="3600" b="1" i="1" dirty="0" smtClean="0">
                <a:solidFill>
                  <a:schemeClr val="bg1"/>
                </a:solidFill>
                <a:effectLst>
                  <a:outerShdw blurRad="50800" dist="38100" dir="2700000">
                    <a:srgbClr val="000000">
                      <a:alpha val="43000"/>
                    </a:srgbClr>
                  </a:outerShdw>
                </a:effectLst>
                <a:latin typeface="Cambria"/>
                <a:cs typeface="Cambria"/>
              </a:rPr>
              <a:t>Democratic Government</a:t>
            </a:r>
            <a:r>
              <a:rPr lang="en-US" sz="3600" dirty="0" smtClean="0">
                <a:solidFill>
                  <a:srgbClr val="CCFFCC"/>
                </a:solidFill>
                <a:effectLst>
                  <a:outerShdw blurRad="50800" dist="38100" dir="2700000">
                    <a:srgbClr val="000000">
                      <a:alpha val="43000"/>
                    </a:srgbClr>
                  </a:outerShdw>
                </a:effectLst>
                <a:latin typeface="Cambria"/>
                <a:cs typeface="Cambria"/>
              </a:rPr>
              <a:t>?</a:t>
            </a:r>
          </a:p>
        </p:txBody>
      </p:sp>
      <p:sp>
        <p:nvSpPr>
          <p:cNvPr id="11" name="TextBox 10"/>
          <p:cNvSpPr txBox="1"/>
          <p:nvPr/>
        </p:nvSpPr>
        <p:spPr>
          <a:xfrm>
            <a:off x="230872" y="5175408"/>
            <a:ext cx="8712198" cy="954107"/>
          </a:xfrm>
          <a:prstGeom prst="rect">
            <a:avLst/>
          </a:prstGeom>
          <a:noFill/>
        </p:spPr>
        <p:txBody>
          <a:bodyPr wrap="square" rtlCol="0">
            <a:spAutoFit/>
          </a:bodyPr>
          <a:lstStyle/>
          <a:p>
            <a:pPr lvl="1">
              <a:tabLst>
                <a:tab pos="266700" algn="l"/>
              </a:tabLst>
            </a:pPr>
            <a:r>
              <a:rPr lang="en-US" sz="2800" dirty="0" smtClean="0">
                <a:solidFill>
                  <a:srgbClr val="CCFFCC"/>
                </a:solidFill>
                <a:effectLst>
                  <a:outerShdw blurRad="50800" dist="38100" dir="2700000">
                    <a:srgbClr val="000000">
                      <a:alpha val="43000"/>
                    </a:srgbClr>
                  </a:outerShdw>
                </a:effectLst>
                <a:latin typeface="Cambria"/>
                <a:cs typeface="Cambria"/>
              </a:rPr>
              <a:t>One which is usually both </a:t>
            </a:r>
            <a:r>
              <a:rPr lang="en-US" sz="2800" b="1" dirty="0" smtClean="0">
                <a:solidFill>
                  <a:srgbClr val="CCFFCC"/>
                </a:solidFill>
                <a:effectLst>
                  <a:outerShdw blurRad="50800" dist="38100" dir="2700000">
                    <a:srgbClr val="000000">
                      <a:alpha val="43000"/>
                    </a:srgbClr>
                  </a:outerShdw>
                </a:effectLst>
                <a:latin typeface="Cambria"/>
                <a:cs typeface="Cambria"/>
              </a:rPr>
              <a:t>representative</a:t>
            </a:r>
            <a:r>
              <a:rPr lang="en-US" sz="2800" dirty="0" smtClean="0">
                <a:solidFill>
                  <a:srgbClr val="CCFFCC"/>
                </a:solidFill>
                <a:effectLst>
                  <a:outerShdw blurRad="50800" dist="38100" dir="2700000">
                    <a:srgbClr val="000000">
                      <a:alpha val="43000"/>
                    </a:srgbClr>
                  </a:outerShdw>
                </a:effectLst>
                <a:latin typeface="Cambria"/>
                <a:cs typeface="Cambria"/>
              </a:rPr>
              <a:t> </a:t>
            </a:r>
            <a:r>
              <a:rPr lang="en-US" sz="2800" b="1" dirty="0" smtClean="0">
                <a:solidFill>
                  <a:srgbClr val="CCFFCC"/>
                </a:solidFill>
                <a:effectLst>
                  <a:outerShdw blurRad="50800" dist="38100" dir="2700000">
                    <a:srgbClr val="000000">
                      <a:alpha val="43000"/>
                    </a:srgbClr>
                  </a:outerShdw>
                </a:effectLst>
                <a:latin typeface="Cambria"/>
                <a:cs typeface="Cambria"/>
              </a:rPr>
              <a:t>and responsible.</a:t>
            </a:r>
            <a:endParaRPr lang="en-US" b="1" dirty="0"/>
          </a:p>
        </p:txBody>
      </p:sp>
      <p:sp>
        <p:nvSpPr>
          <p:cNvPr id="12" name="TextBox 11"/>
          <p:cNvSpPr txBox="1"/>
          <p:nvPr/>
        </p:nvSpPr>
        <p:spPr>
          <a:xfrm>
            <a:off x="230872" y="2371105"/>
            <a:ext cx="8712198" cy="646331"/>
          </a:xfrm>
          <a:prstGeom prst="rect">
            <a:avLst/>
          </a:prstGeom>
          <a:noFill/>
        </p:spPr>
        <p:txBody>
          <a:bodyPr wrap="square" rtlCol="0">
            <a:spAutoFit/>
          </a:bodyPr>
          <a:lstStyle/>
          <a:p>
            <a:pPr algn="ctr">
              <a:tabLst>
                <a:tab pos="268288" algn="l"/>
              </a:tabLst>
            </a:pPr>
            <a:r>
              <a:rPr lang="en-US" sz="3600" dirty="0" smtClean="0">
                <a:solidFill>
                  <a:srgbClr val="CCFFCC"/>
                </a:solidFill>
                <a:effectLst>
                  <a:outerShdw blurRad="50800" dist="38100" dir="2700000">
                    <a:srgbClr val="000000">
                      <a:alpha val="43000"/>
                    </a:srgbClr>
                  </a:outerShdw>
                </a:effectLst>
                <a:latin typeface="Cambria"/>
                <a:cs typeface="Cambria"/>
              </a:rPr>
              <a:t>What is a </a:t>
            </a:r>
            <a:r>
              <a:rPr lang="en-US" sz="3600" b="1" i="1" dirty="0" smtClean="0">
                <a:solidFill>
                  <a:srgbClr val="CCFFCC"/>
                </a:solidFill>
                <a:effectLst>
                  <a:outerShdw blurRad="50800" dist="38100" dir="2700000">
                    <a:srgbClr val="000000">
                      <a:alpha val="43000"/>
                    </a:srgbClr>
                  </a:outerShdw>
                </a:effectLst>
                <a:latin typeface="Cambria"/>
                <a:cs typeface="Cambria"/>
              </a:rPr>
              <a:t>Responsible Government</a:t>
            </a:r>
            <a:r>
              <a:rPr lang="en-US" sz="3600" dirty="0" smtClean="0">
                <a:solidFill>
                  <a:srgbClr val="CCFFCC"/>
                </a:solidFill>
                <a:effectLst>
                  <a:outerShdw blurRad="50800" dist="38100" dir="2700000">
                    <a:srgbClr val="000000">
                      <a:alpha val="43000"/>
                    </a:srgbClr>
                  </a:outerShdw>
                </a:effectLst>
                <a:latin typeface="Cambria"/>
                <a:cs typeface="Cambri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190" y="301938"/>
            <a:ext cx="3126078" cy="6367350"/>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Rather than impose taxes and levy's from England, the Governor of the colony was responsible for imposing revenue generating policies in the colony in conjunction with his appointed council. </a:t>
            </a:r>
          </a:p>
        </p:txBody>
      </p:sp>
      <p:pic>
        <p:nvPicPr>
          <p:cNvPr id="7" name="Picture 6" descr="William Grenville.jpeg"/>
          <p:cNvPicPr>
            <a:picLocks noChangeAspect="1"/>
          </p:cNvPicPr>
          <p:nvPr/>
        </p:nvPicPr>
        <p:blipFill>
          <a:blip r:embed="rId2"/>
          <a:stretch>
            <a:fillRect/>
          </a:stretch>
        </p:blipFill>
        <p:spPr>
          <a:xfrm>
            <a:off x="3547872" y="0"/>
            <a:ext cx="5596128" cy="6858000"/>
          </a:xfrm>
          <a:prstGeom prst="rect">
            <a:avLst/>
          </a:prstGeom>
        </p:spPr>
      </p:pic>
      <p:sp>
        <p:nvSpPr>
          <p:cNvPr id="9" name="TextBox 8"/>
          <p:cNvSpPr txBox="1"/>
          <p:nvPr/>
        </p:nvSpPr>
        <p:spPr>
          <a:xfrm>
            <a:off x="4182905" y="4981985"/>
            <a:ext cx="4262834" cy="1569660"/>
          </a:xfrm>
          <a:prstGeom prst="rect">
            <a:avLst/>
          </a:prstGeom>
          <a:noFill/>
        </p:spPr>
        <p:txBody>
          <a:bodyPr wrap="square" rtlCol="0">
            <a:spAutoFit/>
          </a:bodyPr>
          <a:lstStyle/>
          <a:p>
            <a:pPr algn="ctr"/>
            <a:r>
              <a:rPr lang="en-US" sz="2400" dirty="0" smtClean="0">
                <a:solidFill>
                  <a:srgbClr val="CCFFCC"/>
                </a:solidFill>
              </a:rPr>
              <a:t>William Grenville, </a:t>
            </a:r>
          </a:p>
          <a:p>
            <a:pPr algn="ctr"/>
            <a:r>
              <a:rPr lang="en-US" sz="2400" dirty="0" smtClean="0">
                <a:solidFill>
                  <a:srgbClr val="CCFFCC"/>
                </a:solidFill>
              </a:rPr>
              <a:t>British Colonial Secretary,</a:t>
            </a:r>
          </a:p>
          <a:p>
            <a:pPr algn="ctr"/>
            <a:r>
              <a:rPr lang="en-US" sz="2400" dirty="0" smtClean="0">
                <a:solidFill>
                  <a:srgbClr val="CCFFCC"/>
                </a:solidFill>
              </a:rPr>
              <a:t>Prepared the Constitutional Act of 1791</a:t>
            </a:r>
            <a:endParaRPr lang="en-US" sz="2400" dirty="0">
              <a:solidFill>
                <a:srgbClr val="CCFF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itish House of Commons.gif"/>
          <p:cNvPicPr>
            <a:picLocks noChangeAspect="1"/>
          </p:cNvPicPr>
          <p:nvPr/>
        </p:nvPicPr>
        <p:blipFill>
          <a:blip r:embed="rId2"/>
          <a:stretch>
            <a:fillRect/>
          </a:stretch>
        </p:blipFill>
        <p:spPr>
          <a:xfrm>
            <a:off x="1" y="-1"/>
            <a:ext cx="9144000" cy="6466401"/>
          </a:xfrm>
          <a:prstGeom prst="rect">
            <a:avLst/>
          </a:prstGeom>
        </p:spPr>
      </p:pic>
      <p:sp>
        <p:nvSpPr>
          <p:cNvPr id="8" name="Rectangle 7"/>
          <p:cNvSpPr/>
          <p:nvPr/>
        </p:nvSpPr>
        <p:spPr>
          <a:xfrm>
            <a:off x="0" y="0"/>
            <a:ext cx="9144001" cy="1856034"/>
          </a:xfrm>
          <a:prstGeom prst="rect">
            <a:avLst/>
          </a:prstGeom>
          <a:solidFill>
            <a:schemeClr val="tx1">
              <a:lumMod val="95000"/>
              <a:lumOff val="5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6174184"/>
            <a:ext cx="9144000" cy="523220"/>
          </a:xfrm>
          <a:prstGeom prst="rect">
            <a:avLst/>
          </a:prstGeom>
          <a:noFill/>
        </p:spPr>
        <p:txBody>
          <a:bodyPr wrap="square" rtlCol="0">
            <a:spAutoFit/>
          </a:bodyPr>
          <a:lstStyle/>
          <a:p>
            <a:pPr algn="ctr"/>
            <a:r>
              <a:rPr lang="en-US" sz="2800" dirty="0" smtClean="0">
                <a:solidFill>
                  <a:srgbClr val="CCFFCC"/>
                </a:solidFill>
              </a:rPr>
              <a:t>British House of Commons</a:t>
            </a:r>
            <a:endParaRPr lang="en-US" sz="2800" dirty="0">
              <a:solidFill>
                <a:srgbClr val="CCFFCC"/>
              </a:solidFill>
            </a:endParaRPr>
          </a:p>
        </p:txBody>
      </p:sp>
      <p:sp>
        <p:nvSpPr>
          <p:cNvPr id="9" name="TextBox 8"/>
          <p:cNvSpPr txBox="1"/>
          <p:nvPr/>
        </p:nvSpPr>
        <p:spPr>
          <a:xfrm>
            <a:off x="310833" y="337457"/>
            <a:ext cx="8570070" cy="1384995"/>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This increased the real power of the Governor and removed Parliament in London from any blame concerning fiscal and taxation issues in the </a:t>
            </a:r>
            <a:r>
              <a:rPr lang="en-US" sz="2800" dirty="0" err="1" smtClean="0">
                <a:solidFill>
                  <a:srgbClr val="CCFFCC"/>
                </a:solidFill>
                <a:effectLst>
                  <a:outerShdw blurRad="50800" dist="38100" dir="2700000">
                    <a:srgbClr val="000000">
                      <a:alpha val="43000"/>
                    </a:srgbClr>
                  </a:outerShdw>
                </a:effectLst>
              </a:rPr>
              <a:t>Canadas</a:t>
            </a:r>
            <a:r>
              <a:rPr lang="en-US" sz="2800" dirty="0" smtClean="0">
                <a:solidFill>
                  <a:srgbClr val="CCFFCC"/>
                </a:solidFill>
                <a:effectLst>
                  <a:outerShdw blurRad="50800" dist="38100" dir="2700000">
                    <a:srgbClr val="000000">
                      <a:alpha val="43000"/>
                    </a:srgbClr>
                  </a:outerShdw>
                </a:effectLst>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8655" y="559474"/>
            <a:ext cx="2402923" cy="5693867"/>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In Canada this led to abuses by governors on one hand, and to more extreme attitudes and actions by the frustrated colonial assemblies on the other.</a:t>
            </a:r>
          </a:p>
        </p:txBody>
      </p:sp>
      <p:pic>
        <p:nvPicPr>
          <p:cNvPr id="5" name="Picture 4" descr="Legislative Assembly, Lower Canada.jpg"/>
          <p:cNvPicPr>
            <a:picLocks noChangeAspect="1"/>
          </p:cNvPicPr>
          <p:nvPr/>
        </p:nvPicPr>
        <p:blipFill>
          <a:blip r:embed="rId2"/>
          <a:stretch>
            <a:fillRect/>
          </a:stretch>
        </p:blipFill>
        <p:spPr>
          <a:xfrm>
            <a:off x="0" y="0"/>
            <a:ext cx="6104902" cy="6858000"/>
          </a:xfrm>
          <a:prstGeom prst="rect">
            <a:avLst/>
          </a:prstGeom>
        </p:spPr>
      </p:pic>
      <p:sp>
        <p:nvSpPr>
          <p:cNvPr id="6" name="TextBox 5"/>
          <p:cNvSpPr txBox="1"/>
          <p:nvPr/>
        </p:nvSpPr>
        <p:spPr>
          <a:xfrm>
            <a:off x="213142" y="5727951"/>
            <a:ext cx="5603850" cy="1015663"/>
          </a:xfrm>
          <a:prstGeom prst="rect">
            <a:avLst/>
          </a:prstGeom>
          <a:noFill/>
        </p:spPr>
        <p:txBody>
          <a:bodyPr wrap="square" rtlCol="0">
            <a:spAutoFit/>
          </a:bodyPr>
          <a:lstStyle/>
          <a:p>
            <a:pPr algn="ctr"/>
            <a:r>
              <a:rPr lang="en-US" sz="2000" dirty="0" smtClean="0">
                <a:solidFill>
                  <a:schemeClr val="bg1"/>
                </a:solidFill>
                <a:effectLst>
                  <a:outerShdw blurRad="50800" dist="38100" dir="2700000">
                    <a:srgbClr val="000000">
                      <a:alpha val="43000"/>
                    </a:srgbClr>
                  </a:outerShdw>
                </a:effectLst>
              </a:rPr>
              <a:t>The Legislative Assembly of Lower Canada, in the Chapel of Bishop's Palace, Quebec City. </a:t>
            </a:r>
          </a:p>
          <a:p>
            <a:pPr algn="ctr"/>
            <a:r>
              <a:rPr lang="en-US" sz="2000" dirty="0" smtClean="0">
                <a:solidFill>
                  <a:schemeClr val="bg1"/>
                </a:solidFill>
                <a:effectLst>
                  <a:outerShdw blurRad="50800" dist="38100" dir="2700000">
                    <a:srgbClr val="000000">
                      <a:alpha val="43000"/>
                    </a:srgbClr>
                  </a:outerShdw>
                </a:effectLst>
              </a:rPr>
              <a:t>Painting by Charles Walter Simpson, 1927.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5093" y="506191"/>
            <a:ext cx="4209550" cy="4401205"/>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Matters were made worse by the fact that the executives were controlled by a small group of friends and acquaintances of the governors, connected by family, patronage and similar conservative ideologies. </a:t>
            </a:r>
          </a:p>
        </p:txBody>
      </p:sp>
      <p:sp>
        <p:nvSpPr>
          <p:cNvPr id="12" name="TextBox 11"/>
          <p:cNvSpPr txBox="1"/>
          <p:nvPr/>
        </p:nvSpPr>
        <p:spPr>
          <a:xfrm>
            <a:off x="515093" y="5420331"/>
            <a:ext cx="8262106" cy="1015663"/>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These groups were </a:t>
            </a:r>
            <a:r>
              <a:rPr lang="en-US" sz="2800" b="1" dirty="0" smtClean="0">
                <a:solidFill>
                  <a:srgbClr val="CCFFCC"/>
                </a:solidFill>
                <a:effectLst>
                  <a:outerShdw blurRad="50800" dist="38100" dir="2700000">
                    <a:srgbClr val="000000">
                      <a:alpha val="43000"/>
                    </a:srgbClr>
                  </a:outerShdw>
                </a:effectLst>
              </a:rPr>
              <a:t>oligarchies</a:t>
            </a:r>
            <a:r>
              <a:rPr lang="en-US" sz="2800" dirty="0" smtClean="0">
                <a:solidFill>
                  <a:srgbClr val="CCFFCC"/>
                </a:solidFill>
                <a:effectLst>
                  <a:outerShdw blurRad="50800" dist="38100" dir="2700000">
                    <a:srgbClr val="000000">
                      <a:alpha val="43000"/>
                    </a:srgbClr>
                  </a:outerShdw>
                </a:effectLst>
              </a:rPr>
              <a:t>.  In Lower Canada the oligarchy was called the </a:t>
            </a:r>
            <a:r>
              <a:rPr lang="en-US" sz="3200" b="1" dirty="0" smtClean="0">
                <a:solidFill>
                  <a:srgbClr val="CCFFCC"/>
                </a:solidFill>
                <a:effectLst>
                  <a:outerShdw blurRad="50800" dist="38100" dir="2700000">
                    <a:srgbClr val="000000">
                      <a:alpha val="43000"/>
                    </a:srgbClr>
                  </a:outerShdw>
                </a:effectLst>
              </a:rPr>
              <a:t>Château Clique</a:t>
            </a:r>
            <a:r>
              <a:rPr lang="en-US" sz="2800" dirty="0" smtClean="0">
                <a:solidFill>
                  <a:srgbClr val="CCFFCC"/>
                </a:solidFill>
                <a:effectLst>
                  <a:outerShdw blurRad="50800" dist="38100" dir="2700000">
                    <a:srgbClr val="000000">
                      <a:alpha val="43000"/>
                    </a:srgbClr>
                  </a:outerShdw>
                </a:effectLst>
              </a:rPr>
              <a:t>.</a:t>
            </a:r>
            <a:endParaRPr lang="en-US" sz="2800" dirty="0">
              <a:solidFill>
                <a:srgbClr val="CCFFCC"/>
              </a:solidFill>
            </a:endParaRPr>
          </a:p>
        </p:txBody>
      </p:sp>
      <p:pic>
        <p:nvPicPr>
          <p:cNvPr id="13" name="Picture 12" descr="robed-oligarchy2.gif"/>
          <p:cNvPicPr>
            <a:picLocks noChangeAspect="1"/>
          </p:cNvPicPr>
          <p:nvPr/>
        </p:nvPicPr>
        <p:blipFill>
          <a:blip r:embed="rId2"/>
          <a:stretch>
            <a:fillRect/>
          </a:stretch>
        </p:blipFill>
        <p:spPr>
          <a:xfrm>
            <a:off x="4878299" y="321981"/>
            <a:ext cx="38989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189" y="337461"/>
            <a:ext cx="8557389" cy="1384995"/>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The </a:t>
            </a:r>
            <a:r>
              <a:rPr lang="en-US" sz="2800" b="1" dirty="0" smtClean="0">
                <a:solidFill>
                  <a:srgbClr val="CCFFCC"/>
                </a:solidFill>
                <a:effectLst>
                  <a:outerShdw blurRad="50800" dist="38100" dir="2700000">
                    <a:srgbClr val="000000">
                      <a:alpha val="43000"/>
                    </a:srgbClr>
                  </a:outerShdw>
                </a:effectLst>
              </a:rPr>
              <a:t>Constitutional Act of 1791 </a:t>
            </a:r>
            <a:r>
              <a:rPr lang="en-US" sz="2800" dirty="0" smtClean="0">
                <a:solidFill>
                  <a:srgbClr val="CCFFCC"/>
                </a:solidFill>
                <a:effectLst>
                  <a:outerShdw blurRad="50800" dist="38100" dir="2700000">
                    <a:srgbClr val="000000">
                      <a:alpha val="43000"/>
                    </a:srgbClr>
                  </a:outerShdw>
                </a:effectLst>
              </a:rPr>
              <a:t>also:	</a:t>
            </a:r>
          </a:p>
          <a:p>
            <a:pPr>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Declared that the Catholic faith should continue to 	be respected. </a:t>
            </a:r>
          </a:p>
        </p:txBody>
      </p:sp>
      <p:pic>
        <p:nvPicPr>
          <p:cNvPr id="5" name="Picture 4" descr="Catholicism.jpg"/>
          <p:cNvPicPr>
            <a:picLocks noChangeAspect="1"/>
          </p:cNvPicPr>
          <p:nvPr/>
        </p:nvPicPr>
        <p:blipFill>
          <a:blip r:embed="rId2"/>
          <a:stretch>
            <a:fillRect/>
          </a:stretch>
        </p:blipFill>
        <p:spPr>
          <a:xfrm>
            <a:off x="1432524" y="1798776"/>
            <a:ext cx="6350000" cy="47879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189" y="186477"/>
            <a:ext cx="8557389" cy="523220"/>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The </a:t>
            </a:r>
            <a:r>
              <a:rPr lang="en-US" sz="2800" b="1" dirty="0" smtClean="0">
                <a:solidFill>
                  <a:srgbClr val="CCFFCC"/>
                </a:solidFill>
                <a:effectLst>
                  <a:outerShdw blurRad="50800" dist="38100" dir="2700000">
                    <a:srgbClr val="000000">
                      <a:alpha val="43000"/>
                    </a:srgbClr>
                  </a:outerShdw>
                </a:effectLst>
              </a:rPr>
              <a:t>Constitutional Act of 1791 </a:t>
            </a:r>
            <a:r>
              <a:rPr lang="en-US" sz="2800" dirty="0" smtClean="0">
                <a:solidFill>
                  <a:srgbClr val="CCFFCC"/>
                </a:solidFill>
                <a:effectLst>
                  <a:outerShdw blurRad="50800" dist="38100" dir="2700000">
                    <a:srgbClr val="000000">
                      <a:alpha val="43000"/>
                    </a:srgbClr>
                  </a:outerShdw>
                </a:effectLst>
              </a:rPr>
              <a:t>also:	</a:t>
            </a:r>
          </a:p>
        </p:txBody>
      </p:sp>
      <p:pic>
        <p:nvPicPr>
          <p:cNvPr id="6" name="Picture 5" descr="1st Elected Assembly Lower Canada.jpg"/>
          <p:cNvPicPr>
            <a:picLocks noChangeAspect="1"/>
          </p:cNvPicPr>
          <p:nvPr/>
        </p:nvPicPr>
        <p:blipFill>
          <a:blip r:embed="rId2"/>
          <a:stretch>
            <a:fillRect/>
          </a:stretch>
        </p:blipFill>
        <p:spPr>
          <a:xfrm>
            <a:off x="1047946" y="3534801"/>
            <a:ext cx="7086494" cy="3179679"/>
          </a:xfrm>
          <a:prstGeom prst="rect">
            <a:avLst/>
          </a:prstGeom>
        </p:spPr>
      </p:pic>
      <p:sp>
        <p:nvSpPr>
          <p:cNvPr id="5" name="TextBox 4"/>
          <p:cNvSpPr txBox="1"/>
          <p:nvPr/>
        </p:nvSpPr>
        <p:spPr>
          <a:xfrm>
            <a:off x="284189" y="2094692"/>
            <a:ext cx="8557389" cy="1384995"/>
          </a:xfrm>
          <a:prstGeom prst="rect">
            <a:avLst/>
          </a:prstGeom>
          <a:noFill/>
        </p:spPr>
        <p:txBody>
          <a:bodyPr wrap="square" rtlCol="0">
            <a:spAutoFit/>
          </a:bodyPr>
          <a:lstStyle/>
          <a:p>
            <a:pPr lvl="0">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Maintained French civil laws in Lower Canada 	however both provinces were governed by the 	English criminal code.</a:t>
            </a:r>
          </a:p>
        </p:txBody>
      </p:sp>
      <p:sp>
        <p:nvSpPr>
          <p:cNvPr id="7" name="TextBox 6"/>
          <p:cNvSpPr txBox="1"/>
          <p:nvPr/>
        </p:nvSpPr>
        <p:spPr>
          <a:xfrm>
            <a:off x="284189" y="709697"/>
            <a:ext cx="8557389" cy="1384995"/>
          </a:xfrm>
          <a:prstGeom prst="rect">
            <a:avLst/>
          </a:prstGeom>
          <a:noFill/>
        </p:spPr>
        <p:txBody>
          <a:bodyPr wrap="square" rtlCol="0">
            <a:spAutoFit/>
          </a:bodyPr>
          <a:lstStyle/>
          <a:p>
            <a:pPr lvl="0">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Made provisions for lands to be set aside to support 	the Protestant clergy in each province (clergy 	reserves).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918" y="1500812"/>
            <a:ext cx="5009321" cy="1743717"/>
          </a:xfrm>
        </p:spPr>
        <p:txBody>
          <a:bodyPr>
            <a:noAutofit/>
          </a:bodyPr>
          <a:lstStyle/>
          <a:p>
            <a:r>
              <a:rPr lang="en-US" sz="4800" b="1" dirty="0" smtClean="0">
                <a:solidFill>
                  <a:srgbClr val="CCFFCC"/>
                </a:solidFill>
                <a:effectLst>
                  <a:outerShdw blurRad="50800" dist="38100" dir="2700000">
                    <a:srgbClr val="000000">
                      <a:alpha val="90000"/>
                    </a:srgbClr>
                  </a:outerShdw>
                </a:effectLst>
              </a:rPr>
              <a:t>Politics</a:t>
            </a:r>
            <a:endParaRPr lang="en-US" sz="4800" b="1" dirty="0">
              <a:solidFill>
                <a:srgbClr val="CCFFCC"/>
              </a:solidFill>
              <a:effectLst>
                <a:outerShdw blurRad="50800" dist="38100" dir="2700000">
                  <a:srgbClr val="000000">
                    <a:alpha val="9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teau_stlouis_22.jpg"/>
          <p:cNvPicPr>
            <a:picLocks noChangeAspect="1"/>
          </p:cNvPicPr>
          <p:nvPr/>
        </p:nvPicPr>
        <p:blipFill>
          <a:blip r:embed="rId2"/>
          <a:stretch>
            <a:fillRect/>
          </a:stretch>
        </p:blipFill>
        <p:spPr>
          <a:xfrm>
            <a:off x="0" y="0"/>
            <a:ext cx="9144000" cy="6263640"/>
          </a:xfrm>
          <a:prstGeom prst="rect">
            <a:avLst/>
          </a:prstGeom>
        </p:spPr>
      </p:pic>
      <p:sp>
        <p:nvSpPr>
          <p:cNvPr id="9" name="TextBox 8"/>
          <p:cNvSpPr txBox="1"/>
          <p:nvPr/>
        </p:nvSpPr>
        <p:spPr>
          <a:xfrm>
            <a:off x="230872" y="339881"/>
            <a:ext cx="8680109" cy="1200328"/>
          </a:xfrm>
          <a:prstGeom prst="rect">
            <a:avLst/>
          </a:prstGeom>
          <a:noFill/>
        </p:spPr>
        <p:txBody>
          <a:bodyPr wrap="square" rtlCol="0">
            <a:spAutoFit/>
          </a:bodyPr>
          <a:lstStyle/>
          <a:p>
            <a:pPr algn="ctr"/>
            <a:r>
              <a:rPr lang="en-US" sz="2800" dirty="0" smtClean="0">
                <a:solidFill>
                  <a:srgbClr val="800000"/>
                </a:solidFill>
                <a:effectLst>
                  <a:outerShdw blurRad="50800" dist="38100" dir="2700000">
                    <a:srgbClr val="000000">
                      <a:alpha val="84000"/>
                    </a:srgbClr>
                  </a:outerShdw>
                </a:effectLst>
              </a:rPr>
              <a:t>Colonial Oligarchy:</a:t>
            </a:r>
          </a:p>
          <a:p>
            <a:pPr algn="ctr"/>
            <a:r>
              <a:rPr lang="en-US" sz="4400" dirty="0" smtClean="0">
                <a:solidFill>
                  <a:srgbClr val="800000"/>
                </a:solidFill>
                <a:effectLst>
                  <a:outerShdw blurRad="50800" dist="38100" dir="2700000">
                    <a:srgbClr val="000000">
                      <a:alpha val="84000"/>
                    </a:srgbClr>
                  </a:outerShdw>
                </a:effectLst>
              </a:rPr>
              <a:t>The Château Clique </a:t>
            </a:r>
            <a:endParaRPr lang="en-US" sz="4400" dirty="0">
              <a:solidFill>
                <a:srgbClr val="800000"/>
              </a:solidFill>
              <a:effectLst>
                <a:outerShdw blurRad="50800" dist="38100" dir="2700000">
                  <a:srgbClr val="000000">
                    <a:alpha val="84000"/>
                  </a:srgbClr>
                </a:outerShdw>
              </a:effectLst>
            </a:endParaRPr>
          </a:p>
        </p:txBody>
      </p:sp>
      <p:sp>
        <p:nvSpPr>
          <p:cNvPr id="11" name="TextBox 10"/>
          <p:cNvSpPr txBox="1"/>
          <p:nvPr/>
        </p:nvSpPr>
        <p:spPr>
          <a:xfrm>
            <a:off x="0" y="6263640"/>
            <a:ext cx="9144000" cy="400110"/>
          </a:xfrm>
          <a:prstGeom prst="rect">
            <a:avLst/>
          </a:prstGeom>
          <a:noFill/>
        </p:spPr>
        <p:txBody>
          <a:bodyPr wrap="square" rtlCol="0">
            <a:spAutoFit/>
          </a:bodyPr>
          <a:lstStyle/>
          <a:p>
            <a:pPr algn="ctr"/>
            <a:r>
              <a:rPr lang="en-US" sz="2000" dirty="0" smtClean="0">
                <a:solidFill>
                  <a:srgbClr val="CCFFCC"/>
                </a:solidFill>
              </a:rPr>
              <a:t>Dancing at Château St-Louis</a:t>
            </a:r>
            <a:endParaRPr lang="en-US" sz="2000" dirty="0">
              <a:solidFill>
                <a:srgbClr val="CCFF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n &amp; Ink 9.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2279061" y="967979"/>
            <a:ext cx="6864939" cy="954107"/>
          </a:xfrm>
          <a:prstGeom prst="rect">
            <a:avLst/>
          </a:prstGeom>
          <a:noFill/>
        </p:spPr>
        <p:txBody>
          <a:bodyPr wrap="square" rtlCol="0">
            <a:spAutoFit/>
          </a:bodyPr>
          <a:lstStyle/>
          <a:p>
            <a:r>
              <a:rPr lang="en-US" sz="2800" dirty="0" smtClean="0">
                <a:solidFill>
                  <a:schemeClr val="accent6">
                    <a:lumMod val="75000"/>
                  </a:schemeClr>
                </a:solidFill>
                <a:effectLst>
                  <a:outerShdw blurRad="50800" dist="38100" dir="2700000">
                    <a:srgbClr val="000000">
                      <a:alpha val="90000"/>
                    </a:srgbClr>
                  </a:outerShdw>
                </a:effectLst>
                <a:ea typeface="+mj-ea"/>
                <a:cs typeface="+mj-cs"/>
              </a:rPr>
              <a:t>The original boundaries of Québec were changed through the</a:t>
            </a:r>
          </a:p>
        </p:txBody>
      </p:sp>
      <p:sp>
        <p:nvSpPr>
          <p:cNvPr id="6" name="TextBox 5"/>
          <p:cNvSpPr txBox="1"/>
          <p:nvPr/>
        </p:nvSpPr>
        <p:spPr>
          <a:xfrm>
            <a:off x="2279061" y="4531017"/>
            <a:ext cx="6864939" cy="523220"/>
          </a:xfrm>
          <a:prstGeom prst="rect">
            <a:avLst/>
          </a:prstGeom>
          <a:noFill/>
        </p:spPr>
        <p:txBody>
          <a:bodyPr wrap="square" rtlCol="0">
            <a:spAutoFit/>
          </a:bodyPr>
          <a:lstStyle/>
          <a:p>
            <a:pPr>
              <a:buFont typeface="Arial"/>
              <a:buChar char="•"/>
              <a:tabLst>
                <a:tab pos="266700" algn="l"/>
              </a:tabLst>
            </a:pPr>
            <a:r>
              <a:rPr lang="en-US" sz="2800" dirty="0" smtClean="0">
                <a:solidFill>
                  <a:srgbClr val="7D3C4A">
                    <a:lumMod val="75000"/>
                  </a:srgbClr>
                </a:solidFill>
                <a:effectLst>
                  <a:outerShdw blurRad="50800" dist="38100" dir="2700000">
                    <a:srgbClr val="000000">
                      <a:alpha val="90000"/>
                    </a:srgbClr>
                  </a:outerShdw>
                </a:effectLst>
              </a:rPr>
              <a:t> 	</a:t>
            </a:r>
            <a:r>
              <a:rPr lang="en-US" sz="2800" b="1" dirty="0" smtClean="0">
                <a:solidFill>
                  <a:srgbClr val="7D3C4A">
                    <a:lumMod val="75000"/>
                  </a:srgbClr>
                </a:solidFill>
                <a:effectLst>
                  <a:outerShdw blurRad="50800" dist="38100" dir="2700000">
                    <a:srgbClr val="000000">
                      <a:alpha val="90000"/>
                    </a:srgbClr>
                  </a:outerShdw>
                </a:effectLst>
              </a:rPr>
              <a:t>British North America Act of 1867</a:t>
            </a:r>
            <a:r>
              <a:rPr lang="en-US" sz="2800" dirty="0" smtClean="0">
                <a:solidFill>
                  <a:srgbClr val="7D3C4A">
                    <a:lumMod val="75000"/>
                  </a:srgbClr>
                </a:solidFill>
                <a:effectLst>
                  <a:outerShdw blurRad="50800" dist="38100" dir="2700000">
                    <a:srgbClr val="000000">
                      <a:alpha val="90000"/>
                    </a:srgbClr>
                  </a:outerShdw>
                </a:effectLst>
              </a:rPr>
              <a:t>.</a:t>
            </a:r>
          </a:p>
        </p:txBody>
      </p:sp>
      <p:sp>
        <p:nvSpPr>
          <p:cNvPr id="7" name="TextBox 6"/>
          <p:cNvSpPr txBox="1"/>
          <p:nvPr/>
        </p:nvSpPr>
        <p:spPr>
          <a:xfrm>
            <a:off x="2279061" y="3730798"/>
            <a:ext cx="6864939" cy="523220"/>
          </a:xfrm>
          <a:prstGeom prst="rect">
            <a:avLst/>
          </a:prstGeom>
          <a:noFill/>
        </p:spPr>
        <p:txBody>
          <a:bodyPr wrap="square" rtlCol="0">
            <a:spAutoFit/>
          </a:bodyPr>
          <a:lstStyle/>
          <a:p>
            <a:pPr>
              <a:buFont typeface="Arial"/>
              <a:buChar char="•"/>
              <a:tabLst>
                <a:tab pos="266700" algn="l"/>
              </a:tabLst>
            </a:pPr>
            <a:r>
              <a:rPr lang="en-US" sz="2800" dirty="0" smtClean="0">
                <a:solidFill>
                  <a:srgbClr val="7D3C4A">
                    <a:lumMod val="75000"/>
                  </a:srgbClr>
                </a:solidFill>
                <a:effectLst>
                  <a:outerShdw blurRad="50800" dist="38100" dir="2700000">
                    <a:srgbClr val="000000">
                      <a:alpha val="90000"/>
                    </a:srgbClr>
                  </a:outerShdw>
                </a:effectLst>
              </a:rPr>
              <a:t> 	</a:t>
            </a:r>
            <a:r>
              <a:rPr lang="en-US" sz="2800" b="1" dirty="0" smtClean="0">
                <a:solidFill>
                  <a:srgbClr val="7D3C4A">
                    <a:lumMod val="75000"/>
                  </a:srgbClr>
                </a:solidFill>
                <a:effectLst>
                  <a:outerShdw blurRad="50800" dist="38100" dir="2700000">
                    <a:srgbClr val="000000">
                      <a:alpha val="90000"/>
                    </a:srgbClr>
                  </a:outerShdw>
                </a:effectLst>
              </a:rPr>
              <a:t>Constitutional Act of 1791</a:t>
            </a:r>
            <a:r>
              <a:rPr lang="en-US" sz="2800" dirty="0" smtClean="0">
                <a:solidFill>
                  <a:srgbClr val="7D3C4A">
                    <a:lumMod val="75000"/>
                  </a:srgbClr>
                </a:solidFill>
                <a:effectLst>
                  <a:outerShdw blurRad="50800" dist="38100" dir="2700000">
                    <a:srgbClr val="000000">
                      <a:alpha val="90000"/>
                    </a:srgbClr>
                  </a:outerShdw>
                </a:effectLst>
              </a:rPr>
              <a:t>, and</a:t>
            </a:r>
            <a:endParaRPr lang="en-US" dirty="0"/>
          </a:p>
        </p:txBody>
      </p:sp>
      <p:sp>
        <p:nvSpPr>
          <p:cNvPr id="8" name="TextBox 7"/>
          <p:cNvSpPr txBox="1"/>
          <p:nvPr/>
        </p:nvSpPr>
        <p:spPr>
          <a:xfrm>
            <a:off x="2279061" y="2930579"/>
            <a:ext cx="6864939" cy="523220"/>
          </a:xfrm>
          <a:prstGeom prst="rect">
            <a:avLst/>
          </a:prstGeom>
          <a:noFill/>
        </p:spPr>
        <p:txBody>
          <a:bodyPr wrap="square" rtlCol="0">
            <a:spAutoFit/>
          </a:bodyPr>
          <a:lstStyle/>
          <a:p>
            <a:pPr>
              <a:buFont typeface="Arial"/>
              <a:buChar char="•"/>
              <a:tabLst>
                <a:tab pos="266700" algn="l"/>
              </a:tabLst>
            </a:pPr>
            <a:r>
              <a:rPr lang="en-US" sz="2800" dirty="0" smtClean="0">
                <a:solidFill>
                  <a:srgbClr val="7D3C4A">
                    <a:lumMod val="75000"/>
                  </a:srgbClr>
                </a:solidFill>
                <a:effectLst>
                  <a:outerShdw blurRad="50800" dist="38100" dir="2700000">
                    <a:srgbClr val="000000">
                      <a:alpha val="90000"/>
                    </a:srgbClr>
                  </a:outerShdw>
                </a:effectLst>
              </a:rPr>
              <a:t> 	</a:t>
            </a:r>
            <a:r>
              <a:rPr lang="en-US" sz="2800" b="1" dirty="0" smtClean="0">
                <a:solidFill>
                  <a:srgbClr val="7D3C4A">
                    <a:lumMod val="75000"/>
                  </a:srgbClr>
                </a:solidFill>
                <a:effectLst>
                  <a:outerShdw blurRad="50800" dist="38100" dir="2700000">
                    <a:srgbClr val="000000">
                      <a:alpha val="90000"/>
                    </a:srgbClr>
                  </a:outerShdw>
                </a:effectLst>
              </a:rPr>
              <a:t>Québec Act of 1774</a:t>
            </a:r>
            <a:r>
              <a:rPr lang="en-US" sz="2800" dirty="0" smtClean="0">
                <a:solidFill>
                  <a:srgbClr val="7D3C4A">
                    <a:lumMod val="75000"/>
                  </a:srgbClr>
                </a:solidFill>
                <a:effectLst>
                  <a:outerShdw blurRad="50800" dist="38100" dir="2700000">
                    <a:srgbClr val="000000">
                      <a:alpha val="90000"/>
                    </a:srgbClr>
                  </a:outerShdw>
                </a:effectLst>
              </a:rPr>
              <a:t>,</a:t>
            </a:r>
            <a:endParaRPr lang="en-US" dirty="0"/>
          </a:p>
        </p:txBody>
      </p:sp>
      <p:sp>
        <p:nvSpPr>
          <p:cNvPr id="9" name="TextBox 8"/>
          <p:cNvSpPr txBox="1"/>
          <p:nvPr/>
        </p:nvSpPr>
        <p:spPr>
          <a:xfrm>
            <a:off x="2279061" y="2091364"/>
            <a:ext cx="6864939" cy="523220"/>
          </a:xfrm>
          <a:prstGeom prst="rect">
            <a:avLst/>
          </a:prstGeom>
          <a:noFill/>
        </p:spPr>
        <p:txBody>
          <a:bodyPr wrap="square" rtlCol="0">
            <a:spAutoFit/>
          </a:bodyPr>
          <a:lstStyle/>
          <a:p>
            <a:pPr>
              <a:buFont typeface="Arial"/>
              <a:buChar char="•"/>
              <a:tabLst>
                <a:tab pos="266700" algn="l"/>
              </a:tabLst>
            </a:pPr>
            <a:r>
              <a:rPr lang="en-US" sz="2800" dirty="0" smtClean="0">
                <a:solidFill>
                  <a:srgbClr val="7D3C4A">
                    <a:lumMod val="75000"/>
                  </a:srgbClr>
                </a:solidFill>
                <a:effectLst>
                  <a:outerShdw blurRad="50800" dist="38100" dir="2700000">
                    <a:srgbClr val="000000">
                      <a:alpha val="90000"/>
                    </a:srgbClr>
                  </a:outerShdw>
                </a:effectLst>
              </a:rPr>
              <a:t> 	</a:t>
            </a:r>
            <a:r>
              <a:rPr lang="en-US" sz="2800" b="1" dirty="0" smtClean="0">
                <a:solidFill>
                  <a:srgbClr val="7D3C4A">
                    <a:lumMod val="75000"/>
                  </a:srgbClr>
                </a:solidFill>
                <a:effectLst>
                  <a:outerShdw blurRad="50800" dist="38100" dir="2700000">
                    <a:srgbClr val="000000">
                      <a:alpha val="90000"/>
                    </a:srgbClr>
                  </a:outerShdw>
                </a:effectLst>
              </a:rPr>
              <a:t>Royal Proclamation of 1763</a:t>
            </a:r>
            <a:r>
              <a:rPr lang="en-US" sz="2800" dirty="0" smtClean="0">
                <a:solidFill>
                  <a:srgbClr val="7D3C4A">
                    <a:lumMod val="75000"/>
                  </a:srgbClr>
                </a:solidFill>
                <a:effectLst>
                  <a:outerShdw blurRad="50800" dist="38100" dir="2700000">
                    <a:srgbClr val="000000">
                      <a:alpha val="90000"/>
                    </a:srgbClr>
                  </a:outerShdw>
                </a:effectLst>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641" y="293058"/>
            <a:ext cx="8605595" cy="2677656"/>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The Château Clique were usually members of the </a:t>
            </a:r>
            <a:r>
              <a:rPr lang="en-US" sz="2800" dirty="0" err="1" smtClean="0">
                <a:solidFill>
                  <a:srgbClr val="CCFFCC"/>
                </a:solidFill>
                <a:effectLst>
                  <a:outerShdw blurRad="50800" dist="38100" dir="2700000">
                    <a:srgbClr val="000000">
                      <a:alpha val="43000"/>
                    </a:srgbClr>
                  </a:outerShdw>
                </a:effectLst>
              </a:rPr>
              <a:t>anglophone</a:t>
            </a:r>
            <a:r>
              <a:rPr lang="en-US" sz="2800" dirty="0" smtClean="0">
                <a:solidFill>
                  <a:srgbClr val="CCFFCC"/>
                </a:solidFill>
                <a:effectLst>
                  <a:outerShdw blurRad="50800" dist="38100" dir="2700000">
                    <a:srgbClr val="000000">
                      <a:alpha val="43000"/>
                    </a:srgbClr>
                  </a:outerShdw>
                </a:effectLst>
              </a:rPr>
              <a:t> merchant community, and a few French-Canadians of the upper or seigniorial class, who dominated the executive and legislative councils, the judiciary and senior bureaucratic positions of Lower Canada until the 1830s.</a:t>
            </a:r>
          </a:p>
        </p:txBody>
      </p:sp>
      <p:pic>
        <p:nvPicPr>
          <p:cNvPr id="6" name="Picture 5" descr="MOLSONJ2.JPG"/>
          <p:cNvPicPr>
            <a:picLocks noChangeAspect="1"/>
          </p:cNvPicPr>
          <p:nvPr/>
        </p:nvPicPr>
        <p:blipFill>
          <a:blip r:embed="rId2"/>
          <a:stretch>
            <a:fillRect/>
          </a:stretch>
        </p:blipFill>
        <p:spPr>
          <a:xfrm>
            <a:off x="399641" y="3099310"/>
            <a:ext cx="2571942" cy="3423540"/>
          </a:xfrm>
          <a:prstGeom prst="rect">
            <a:avLst/>
          </a:prstGeom>
        </p:spPr>
      </p:pic>
      <p:pic>
        <p:nvPicPr>
          <p:cNvPr id="7" name="Picture 6" descr="James_McGill.jpg"/>
          <p:cNvPicPr>
            <a:picLocks noChangeAspect="1"/>
          </p:cNvPicPr>
          <p:nvPr/>
        </p:nvPicPr>
        <p:blipFill>
          <a:blip r:embed="rId3"/>
          <a:stretch>
            <a:fillRect/>
          </a:stretch>
        </p:blipFill>
        <p:spPr>
          <a:xfrm>
            <a:off x="6017061" y="2970714"/>
            <a:ext cx="2753486" cy="3552136"/>
          </a:xfrm>
          <a:prstGeom prst="rect">
            <a:avLst/>
          </a:prstGeom>
        </p:spPr>
      </p:pic>
      <p:sp>
        <p:nvSpPr>
          <p:cNvPr id="8" name="TextBox 7"/>
          <p:cNvSpPr txBox="1"/>
          <p:nvPr/>
        </p:nvSpPr>
        <p:spPr>
          <a:xfrm>
            <a:off x="2397844" y="4742210"/>
            <a:ext cx="1580800" cy="830997"/>
          </a:xfrm>
          <a:prstGeom prst="rect">
            <a:avLst/>
          </a:prstGeom>
          <a:noFill/>
        </p:spPr>
        <p:txBody>
          <a:bodyPr wrap="square" rtlCol="0">
            <a:spAutoFit/>
          </a:bodyPr>
          <a:lstStyle/>
          <a:p>
            <a:pPr algn="ctr"/>
            <a:r>
              <a:rPr lang="en-US" sz="2400" dirty="0" smtClean="0">
                <a:solidFill>
                  <a:srgbClr val="CCFFCC"/>
                </a:solidFill>
                <a:effectLst>
                  <a:outerShdw blurRad="50800" dist="38100" dir="2700000">
                    <a:srgbClr val="000000">
                      <a:alpha val="43000"/>
                    </a:srgbClr>
                  </a:outerShdw>
                </a:effectLst>
              </a:rPr>
              <a:t>John Molson</a:t>
            </a:r>
            <a:endParaRPr lang="en-US" sz="2400" dirty="0">
              <a:solidFill>
                <a:srgbClr val="CCFFCC"/>
              </a:solidFill>
              <a:effectLst>
                <a:outerShdw blurRad="50800" dist="38100" dir="2700000">
                  <a:srgbClr val="000000">
                    <a:alpha val="43000"/>
                  </a:srgbClr>
                </a:outerShdw>
              </a:effectLst>
            </a:endParaRPr>
          </a:p>
        </p:txBody>
      </p:sp>
      <p:sp>
        <p:nvSpPr>
          <p:cNvPr id="9" name="TextBox 8"/>
          <p:cNvSpPr txBox="1"/>
          <p:nvPr/>
        </p:nvSpPr>
        <p:spPr>
          <a:xfrm>
            <a:off x="5103255" y="4742210"/>
            <a:ext cx="1580800" cy="830997"/>
          </a:xfrm>
          <a:prstGeom prst="rect">
            <a:avLst/>
          </a:prstGeom>
          <a:noFill/>
        </p:spPr>
        <p:txBody>
          <a:bodyPr wrap="square" rtlCol="0">
            <a:spAutoFit/>
          </a:bodyPr>
          <a:lstStyle/>
          <a:p>
            <a:pPr algn="ctr"/>
            <a:r>
              <a:rPr lang="en-US" sz="2400" dirty="0" smtClean="0">
                <a:solidFill>
                  <a:srgbClr val="CCFFCC"/>
                </a:solidFill>
                <a:effectLst>
                  <a:outerShdw blurRad="50800" dist="38100" dir="2700000">
                    <a:srgbClr val="000000">
                      <a:alpha val="43000"/>
                    </a:srgbClr>
                  </a:outerShdw>
                </a:effectLst>
              </a:rPr>
              <a:t>James</a:t>
            </a:r>
          </a:p>
          <a:p>
            <a:pPr algn="ctr"/>
            <a:r>
              <a:rPr lang="en-US" sz="2400" dirty="0" smtClean="0">
                <a:solidFill>
                  <a:srgbClr val="CCFFCC"/>
                </a:solidFill>
                <a:effectLst>
                  <a:outerShdw blurRad="50800" dist="38100" dir="2700000">
                    <a:srgbClr val="000000">
                      <a:alpha val="43000"/>
                    </a:srgbClr>
                  </a:outerShdw>
                </a:effectLst>
              </a:rPr>
              <a:t>McGill</a:t>
            </a:r>
            <a:endParaRPr lang="en-US" sz="2400" dirty="0">
              <a:solidFill>
                <a:srgbClr val="CCFFCC"/>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teau St. louis Quebec.gif"/>
          <p:cNvPicPr>
            <a:picLocks noChangeAspect="1"/>
          </p:cNvPicPr>
          <p:nvPr/>
        </p:nvPicPr>
        <p:blipFill>
          <a:blip r:embed="rId2"/>
          <a:stretch>
            <a:fillRect/>
          </a:stretch>
        </p:blipFill>
        <p:spPr>
          <a:xfrm>
            <a:off x="-61784" y="0"/>
            <a:ext cx="9267568" cy="6858000"/>
          </a:xfrm>
          <a:prstGeom prst="rect">
            <a:avLst/>
          </a:prstGeom>
        </p:spPr>
      </p:pic>
      <p:sp>
        <p:nvSpPr>
          <p:cNvPr id="4" name="TextBox 3"/>
          <p:cNvSpPr txBox="1"/>
          <p:nvPr/>
        </p:nvSpPr>
        <p:spPr>
          <a:xfrm>
            <a:off x="399641" y="488430"/>
            <a:ext cx="8454619" cy="1815882"/>
          </a:xfrm>
          <a:prstGeom prst="rect">
            <a:avLst/>
          </a:prstGeom>
          <a:noFill/>
        </p:spPr>
        <p:txBody>
          <a:bodyPr wrap="square" rtlCol="0">
            <a:spAutoFit/>
          </a:bodyPr>
          <a:lstStyle/>
          <a:p>
            <a:pPr>
              <a:tabLst>
                <a:tab pos="265113" algn="l"/>
              </a:tabLst>
            </a:pPr>
            <a:r>
              <a:rPr lang="en-US" sz="2800" dirty="0" smtClean="0">
                <a:solidFill>
                  <a:srgbClr val="800000"/>
                </a:solidFill>
                <a:effectLst>
                  <a:outerShdw blurRad="50800" dist="38100" dir="2700000">
                    <a:srgbClr val="000000">
                      <a:alpha val="43000"/>
                    </a:srgbClr>
                  </a:outerShdw>
                </a:effectLst>
              </a:rPr>
              <a:t>The nickname “Château Clique” was used because of the proximity of the Governor’s residence in the </a:t>
            </a:r>
            <a:r>
              <a:rPr lang="en-US" sz="2800" b="1" dirty="0" smtClean="0">
                <a:solidFill>
                  <a:srgbClr val="800000"/>
                </a:solidFill>
                <a:effectLst>
                  <a:outerShdw blurRad="50800" dist="38100" dir="2700000">
                    <a:srgbClr val="000000">
                      <a:alpha val="43000"/>
                    </a:srgbClr>
                  </a:outerShdw>
                </a:effectLst>
              </a:rPr>
              <a:t>Chateau St. Louis </a:t>
            </a:r>
            <a:r>
              <a:rPr lang="en-US" sz="2800" dirty="0" smtClean="0">
                <a:solidFill>
                  <a:srgbClr val="800000"/>
                </a:solidFill>
                <a:effectLst>
                  <a:outerShdw blurRad="50800" dist="38100" dir="2700000">
                    <a:srgbClr val="000000">
                      <a:alpha val="43000"/>
                    </a:srgbClr>
                  </a:outerShdw>
                </a:effectLst>
              </a:rPr>
              <a:t>located beside the government offices.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835" y="284177"/>
            <a:ext cx="3158430" cy="4401205"/>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The members of the Château Clique held positions of authority and often acted in their own interests rather than the interests of the people of the province.</a:t>
            </a:r>
          </a:p>
        </p:txBody>
      </p:sp>
      <p:pic>
        <p:nvPicPr>
          <p:cNvPr id="3" name="Picture 2" descr="oligarchy-1.jpg"/>
          <p:cNvPicPr>
            <a:picLocks noChangeAspect="1"/>
          </p:cNvPicPr>
          <p:nvPr/>
        </p:nvPicPr>
        <p:blipFill>
          <a:blip r:embed="rId2"/>
          <a:stretch>
            <a:fillRect/>
          </a:stretch>
        </p:blipFill>
        <p:spPr>
          <a:xfrm>
            <a:off x="3931070" y="168717"/>
            <a:ext cx="5061370" cy="4697807"/>
          </a:xfrm>
          <a:prstGeom prst="rect">
            <a:avLst/>
          </a:prstGeom>
        </p:spPr>
      </p:pic>
      <p:sp>
        <p:nvSpPr>
          <p:cNvPr id="5" name="TextBox 4"/>
          <p:cNvSpPr txBox="1"/>
          <p:nvPr/>
        </p:nvSpPr>
        <p:spPr>
          <a:xfrm>
            <a:off x="624835" y="5141839"/>
            <a:ext cx="8179310" cy="1384995"/>
          </a:xfrm>
          <a:prstGeom prst="rect">
            <a:avLst/>
          </a:prstGeom>
          <a:noFill/>
        </p:spPr>
        <p:txBody>
          <a:bodyPr wrap="square" rtlCol="0">
            <a:spAutoFit/>
          </a:bodyPr>
          <a:lstStyle/>
          <a:p>
            <a:pPr lvl="0">
              <a:tabLst>
                <a:tab pos="265113" algn="l"/>
              </a:tabLst>
            </a:pPr>
            <a:r>
              <a:rPr lang="en-US" sz="2800" dirty="0" smtClean="0">
                <a:solidFill>
                  <a:srgbClr val="CCFFCC"/>
                </a:solidFill>
                <a:effectLst>
                  <a:outerShdw blurRad="50800" dist="38100" dir="2700000">
                    <a:srgbClr val="000000">
                      <a:alpha val="43000"/>
                    </a:srgbClr>
                  </a:outerShdw>
                </a:effectLst>
              </a:rPr>
              <a:t>In Lower Canada, the Château Clique blocked reform efforts and continued to work toward the </a:t>
            </a:r>
            <a:r>
              <a:rPr lang="en-US" sz="2800" b="1" dirty="0" smtClean="0">
                <a:solidFill>
                  <a:srgbClr val="CCFFCC"/>
                </a:solidFill>
                <a:effectLst>
                  <a:outerShdw blurRad="50800" dist="38100" dir="2700000">
                    <a:srgbClr val="000000">
                      <a:alpha val="43000"/>
                    </a:srgbClr>
                  </a:outerShdw>
                </a:effectLst>
              </a:rPr>
              <a:t>assimilation</a:t>
            </a:r>
            <a:r>
              <a:rPr lang="en-US" sz="2800" dirty="0" smtClean="0">
                <a:solidFill>
                  <a:srgbClr val="CCFFCC"/>
                </a:solidFill>
                <a:effectLst>
                  <a:outerShdw blurRad="50800" dist="38100" dir="2700000">
                    <a:srgbClr val="000000">
                      <a:alpha val="43000"/>
                    </a:srgbClr>
                  </a:outerShdw>
                </a:effectLst>
              </a:rPr>
              <a:t> of the French-speaking population.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ull.jpg"/>
          <p:cNvPicPr>
            <a:picLocks noChangeAspect="1"/>
          </p:cNvPicPr>
          <p:nvPr/>
        </p:nvPicPr>
        <p:blipFill>
          <a:blip r:embed="rId2"/>
          <a:stretch>
            <a:fillRect/>
          </a:stretch>
        </p:blipFill>
        <p:spPr>
          <a:xfrm>
            <a:off x="14645" y="1"/>
            <a:ext cx="9129355" cy="6858000"/>
          </a:xfrm>
          <a:prstGeom prst="rect">
            <a:avLst/>
          </a:prstGeom>
        </p:spPr>
      </p:pic>
      <p:sp>
        <p:nvSpPr>
          <p:cNvPr id="4" name="TextBox 3"/>
          <p:cNvSpPr txBox="1"/>
          <p:nvPr/>
        </p:nvSpPr>
        <p:spPr>
          <a:xfrm>
            <a:off x="447216" y="204253"/>
            <a:ext cx="8478092" cy="1815882"/>
          </a:xfrm>
          <a:prstGeom prst="rect">
            <a:avLst/>
          </a:prstGeom>
          <a:noFill/>
        </p:spPr>
        <p:txBody>
          <a:bodyPr wrap="square" rtlCol="0">
            <a:spAutoFit/>
          </a:bodyPr>
          <a:lstStyle/>
          <a:p>
            <a:pPr>
              <a:tabLst>
                <a:tab pos="265113" algn="l"/>
              </a:tabLst>
            </a:pPr>
            <a:r>
              <a:rPr lang="en-US" sz="2800" dirty="0" smtClean="0">
                <a:solidFill>
                  <a:srgbClr val="800000"/>
                </a:solidFill>
                <a:effectLst>
                  <a:outerShdw blurRad="50800" dist="38100" dir="2700000">
                    <a:srgbClr val="000000">
                      <a:alpha val="43000"/>
                    </a:srgbClr>
                  </a:outerShdw>
                </a:effectLst>
              </a:rPr>
              <a:t>The Clique was led by English speaking merchants who had been able to squeeze the French Canadians out of political power and take control of both the executive and legislative councils.</a:t>
            </a:r>
          </a:p>
        </p:txBody>
      </p:sp>
      <p:sp>
        <p:nvSpPr>
          <p:cNvPr id="9" name="TextBox 8"/>
          <p:cNvSpPr txBox="1"/>
          <p:nvPr/>
        </p:nvSpPr>
        <p:spPr>
          <a:xfrm>
            <a:off x="447216" y="6211670"/>
            <a:ext cx="8478092" cy="646331"/>
          </a:xfrm>
          <a:prstGeom prst="rect">
            <a:avLst/>
          </a:prstGeom>
          <a:noFill/>
        </p:spPr>
        <p:txBody>
          <a:bodyPr wrap="square" rtlCol="0">
            <a:spAutoFit/>
          </a:bodyPr>
          <a:lstStyle/>
          <a:p>
            <a:pPr algn="ctr"/>
            <a:r>
              <a:rPr lang="en-US" dirty="0" smtClean="0">
                <a:solidFill>
                  <a:schemeClr val="bg1"/>
                </a:solidFill>
                <a:effectLst>
                  <a:outerShdw blurRad="50800" dist="38100" dir="2700000">
                    <a:srgbClr val="000000">
                      <a:alpha val="85000"/>
                    </a:srgbClr>
                  </a:outerShdw>
                </a:effectLst>
              </a:rPr>
              <a:t>Henry </a:t>
            </a:r>
            <a:r>
              <a:rPr lang="en-US" dirty="0" err="1" smtClean="0">
                <a:solidFill>
                  <a:schemeClr val="bg1"/>
                </a:solidFill>
                <a:effectLst>
                  <a:outerShdw blurRad="50800" dist="38100" dir="2700000">
                    <a:srgbClr val="000000">
                      <a:alpha val="85000"/>
                    </a:srgbClr>
                  </a:outerShdw>
                </a:effectLst>
              </a:rPr>
              <a:t>DuVernet</a:t>
            </a:r>
            <a:r>
              <a:rPr lang="en-US" dirty="0" smtClean="0">
                <a:solidFill>
                  <a:schemeClr val="bg1"/>
                </a:solidFill>
                <a:effectLst>
                  <a:outerShdw blurRad="50800" dist="38100" dir="2700000">
                    <a:srgbClr val="000000">
                      <a:alpha val="85000"/>
                    </a:srgbClr>
                  </a:outerShdw>
                </a:effectLst>
              </a:rPr>
              <a:t>, "A View of the Mill and Tavern of Philemon Wright at the Chaudière Falls, Hull on the Ottawa River, Lower Canada" (1828)</a:t>
            </a:r>
            <a:endParaRPr lang="en-US" dirty="0">
              <a:solidFill>
                <a:schemeClr val="bg1"/>
              </a:solidFill>
              <a:effectLst>
                <a:outerShdw blurRad="50800" dist="38100" dir="2700000">
                  <a:srgbClr val="000000">
                    <a:alpha val="85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bec City 2.jpg"/>
          <p:cNvPicPr>
            <a:picLocks noChangeAspect="1"/>
          </p:cNvPicPr>
          <p:nvPr/>
        </p:nvPicPr>
        <p:blipFill>
          <a:blip r:embed="rId2"/>
          <a:stretch>
            <a:fillRect/>
          </a:stretch>
        </p:blipFill>
        <p:spPr>
          <a:xfrm>
            <a:off x="0" y="0"/>
            <a:ext cx="9125873" cy="6544961"/>
          </a:xfrm>
          <a:prstGeom prst="rect">
            <a:avLst/>
          </a:prstGeom>
        </p:spPr>
      </p:pic>
      <p:sp>
        <p:nvSpPr>
          <p:cNvPr id="4" name="TextBox 3"/>
          <p:cNvSpPr txBox="1"/>
          <p:nvPr/>
        </p:nvSpPr>
        <p:spPr>
          <a:xfrm>
            <a:off x="2522176" y="168730"/>
            <a:ext cx="6470848" cy="1815882"/>
          </a:xfrm>
          <a:prstGeom prst="rect">
            <a:avLst/>
          </a:prstGeom>
          <a:noFill/>
        </p:spPr>
        <p:txBody>
          <a:bodyPr wrap="square" rtlCol="0">
            <a:spAutoFit/>
          </a:bodyPr>
          <a:lstStyle/>
          <a:p>
            <a:pPr>
              <a:tabLst>
                <a:tab pos="265113" algn="l"/>
              </a:tabLst>
            </a:pPr>
            <a:r>
              <a:rPr lang="en-US" sz="2800" dirty="0" smtClean="0">
                <a:solidFill>
                  <a:srgbClr val="800000"/>
                </a:solidFill>
                <a:effectLst>
                  <a:outerShdw blurRad="50800" dist="38100" dir="2700000">
                    <a:srgbClr val="000000">
                      <a:alpha val="43000"/>
                    </a:srgbClr>
                  </a:outerShdw>
                </a:effectLst>
              </a:rPr>
              <a:t>They systematically began appointing mostly English Canadians into government positions or hiring them as civil servants.</a:t>
            </a:r>
          </a:p>
        </p:txBody>
      </p:sp>
      <p:sp>
        <p:nvSpPr>
          <p:cNvPr id="5" name="TextBox 4"/>
          <p:cNvSpPr txBox="1"/>
          <p:nvPr/>
        </p:nvSpPr>
        <p:spPr>
          <a:xfrm>
            <a:off x="-1" y="6251961"/>
            <a:ext cx="9125873" cy="461665"/>
          </a:xfrm>
          <a:prstGeom prst="rect">
            <a:avLst/>
          </a:prstGeom>
          <a:noFill/>
        </p:spPr>
        <p:txBody>
          <a:bodyPr wrap="square" rtlCol="0">
            <a:spAutoFit/>
          </a:bodyPr>
          <a:lstStyle/>
          <a:p>
            <a:pPr algn="ctr"/>
            <a:r>
              <a:rPr lang="en-US" sz="2400" dirty="0" smtClean="0">
                <a:solidFill>
                  <a:srgbClr val="FFFFFF"/>
                </a:solidFill>
                <a:effectLst>
                  <a:outerShdw blurRad="50800" dist="38100" dir="2700000">
                    <a:srgbClr val="000000">
                      <a:alpha val="85000"/>
                    </a:srgbClr>
                  </a:outerShdw>
                </a:effectLst>
              </a:rPr>
              <a:t>Quebec City</a:t>
            </a:r>
            <a:endParaRPr lang="en-US" sz="2400" dirty="0">
              <a:solidFill>
                <a:srgbClr val="FFFFFF"/>
              </a:solidFill>
              <a:effectLst>
                <a:outerShdw blurRad="50800" dist="38100" dir="2700000">
                  <a:srgbClr val="000000">
                    <a:alpha val="85000"/>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chine_Canal_tango7174.jpg"/>
          <p:cNvPicPr>
            <a:picLocks noChangeAspect="1"/>
          </p:cNvPicPr>
          <p:nvPr/>
        </p:nvPicPr>
        <p:blipFill>
          <a:blip r:embed="rId2"/>
          <a:stretch>
            <a:fillRect/>
          </a:stretch>
        </p:blipFill>
        <p:spPr>
          <a:xfrm>
            <a:off x="0" y="0"/>
            <a:ext cx="9144000" cy="6858000"/>
          </a:xfrm>
          <a:prstGeom prst="rect">
            <a:avLst/>
          </a:prstGeom>
          <a:ln>
            <a:noFill/>
          </a:ln>
        </p:spPr>
      </p:pic>
      <p:sp>
        <p:nvSpPr>
          <p:cNvPr id="6" name="Rectangle 5"/>
          <p:cNvSpPr/>
          <p:nvPr/>
        </p:nvSpPr>
        <p:spPr>
          <a:xfrm>
            <a:off x="624834" y="488430"/>
            <a:ext cx="8069570" cy="1815882"/>
          </a:xfrm>
          <a:prstGeom prst="rect">
            <a:avLst/>
          </a:prstGeom>
          <a:solidFill>
            <a:srgbClr val="008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24834" y="479549"/>
            <a:ext cx="8069570" cy="1815882"/>
          </a:xfrm>
          <a:prstGeom prst="rect">
            <a:avLst/>
          </a:prstGeom>
          <a:noFill/>
          <a:ln>
            <a:noFill/>
          </a:ln>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The Clique aggressively pursued canal building, the establishment of banking institutions, and the abolition of the </a:t>
            </a:r>
            <a:r>
              <a:rPr lang="en-US" sz="2800" dirty="0" err="1" smtClean="0">
                <a:solidFill>
                  <a:srgbClr val="CCFFCC"/>
                </a:solidFill>
                <a:effectLst>
                  <a:outerShdw blurRad="50800" dist="38100" dir="2700000">
                    <a:srgbClr val="000000">
                      <a:alpha val="43000"/>
                    </a:srgbClr>
                  </a:outerShdw>
                </a:effectLst>
              </a:rPr>
              <a:t>Seigneurial</a:t>
            </a:r>
            <a:r>
              <a:rPr lang="en-US" sz="2800" dirty="0" smtClean="0">
                <a:solidFill>
                  <a:srgbClr val="CCFFCC"/>
                </a:solidFill>
                <a:effectLst>
                  <a:outerShdw blurRad="50800" dist="38100" dir="2700000">
                    <a:srgbClr val="000000">
                      <a:alpha val="43000"/>
                    </a:srgbClr>
                  </a:outerShdw>
                </a:effectLst>
              </a:rPr>
              <a:t> System and French Civil Law.</a:t>
            </a:r>
          </a:p>
        </p:txBody>
      </p:sp>
      <p:sp>
        <p:nvSpPr>
          <p:cNvPr id="7" name="TextBox 6"/>
          <p:cNvSpPr txBox="1"/>
          <p:nvPr/>
        </p:nvSpPr>
        <p:spPr>
          <a:xfrm>
            <a:off x="4680236" y="6171978"/>
            <a:ext cx="4463764" cy="461665"/>
          </a:xfrm>
          <a:prstGeom prst="rect">
            <a:avLst/>
          </a:prstGeom>
          <a:noFill/>
        </p:spPr>
        <p:txBody>
          <a:bodyPr wrap="square" rtlCol="0">
            <a:spAutoFit/>
          </a:bodyPr>
          <a:lstStyle/>
          <a:p>
            <a:pPr algn="ctr"/>
            <a:r>
              <a:rPr lang="en-US" sz="2400" dirty="0" smtClean="0">
                <a:solidFill>
                  <a:srgbClr val="CCFFCC"/>
                </a:solidFill>
                <a:effectLst>
                  <a:outerShdw blurRad="50800" dist="38100" dir="2700000">
                    <a:srgbClr val="000000">
                      <a:alpha val="90000"/>
                    </a:srgbClr>
                  </a:outerShdw>
                </a:effectLst>
              </a:rPr>
              <a:t>Lachine Canal, near Montreal</a:t>
            </a:r>
            <a:endParaRPr lang="en-US" sz="2400" dirty="0">
              <a:solidFill>
                <a:srgbClr val="CCFFCC"/>
              </a:solidFill>
              <a:effectLst>
                <a:outerShdw blurRad="50800" dist="38100" dir="2700000">
                  <a:srgbClr val="000000">
                    <a:alpha val="90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ti Canadien.jpg"/>
          <p:cNvPicPr>
            <a:picLocks noChangeAspect="1"/>
          </p:cNvPicPr>
          <p:nvPr/>
        </p:nvPicPr>
        <p:blipFill>
          <a:blip r:embed="rId2"/>
          <a:stretch>
            <a:fillRect/>
          </a:stretch>
        </p:blipFill>
        <p:spPr>
          <a:xfrm>
            <a:off x="0" y="2910841"/>
            <a:ext cx="9144000" cy="3947160"/>
          </a:xfrm>
          <a:prstGeom prst="rect">
            <a:avLst/>
          </a:prstGeom>
        </p:spPr>
      </p:pic>
      <p:sp>
        <p:nvSpPr>
          <p:cNvPr id="5" name="TextBox 4"/>
          <p:cNvSpPr txBox="1"/>
          <p:nvPr/>
        </p:nvSpPr>
        <p:spPr>
          <a:xfrm>
            <a:off x="417401" y="426266"/>
            <a:ext cx="8348049" cy="1384995"/>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A dynamic new political elite drawn from the </a:t>
            </a:r>
            <a:r>
              <a:rPr lang="en-US" sz="2800" dirty="0" err="1" smtClean="0">
                <a:solidFill>
                  <a:srgbClr val="CCFFCC"/>
                </a:solidFill>
                <a:effectLst>
                  <a:outerShdw blurRad="50800" dist="38100" dir="2700000">
                    <a:srgbClr val="000000">
                      <a:alpha val="43000"/>
                    </a:srgbClr>
                  </a:outerShdw>
                </a:effectLst>
              </a:rPr>
              <a:t>Canadien</a:t>
            </a:r>
            <a:r>
              <a:rPr lang="en-US" sz="2800" dirty="0" smtClean="0">
                <a:solidFill>
                  <a:srgbClr val="CCFFCC"/>
                </a:solidFill>
                <a:effectLst>
                  <a:outerShdw blurRad="50800" dist="38100" dir="2700000">
                    <a:srgbClr val="000000">
                      <a:alpha val="43000"/>
                    </a:srgbClr>
                  </a:outerShdw>
                </a:effectLst>
              </a:rPr>
              <a:t> professional and rural merchant classes formed the </a:t>
            </a:r>
            <a:r>
              <a:rPr lang="en-US" sz="2800" b="1" dirty="0" err="1" smtClean="0">
                <a:solidFill>
                  <a:srgbClr val="CCFFCC"/>
                </a:solidFill>
                <a:effectLst>
                  <a:outerShdw blurRad="50800" dist="38100" dir="2700000">
                    <a:srgbClr val="000000">
                      <a:alpha val="43000"/>
                    </a:srgbClr>
                  </a:outerShdw>
                </a:effectLst>
              </a:rPr>
              <a:t>Parti</a:t>
            </a:r>
            <a:r>
              <a:rPr lang="en-US" sz="2800" b="1" dirty="0" smtClean="0">
                <a:solidFill>
                  <a:srgbClr val="CCFFCC"/>
                </a:solidFill>
                <a:effectLst>
                  <a:outerShdw blurRad="50800" dist="38100" dir="2700000">
                    <a:srgbClr val="000000">
                      <a:alpha val="43000"/>
                    </a:srgbClr>
                  </a:outerShdw>
                </a:effectLst>
              </a:rPr>
              <a:t> </a:t>
            </a:r>
            <a:r>
              <a:rPr lang="en-US" sz="2800" b="1" dirty="0" err="1" smtClean="0">
                <a:solidFill>
                  <a:srgbClr val="CCFFCC"/>
                </a:solidFill>
                <a:effectLst>
                  <a:outerShdw blurRad="50800" dist="38100" dir="2700000">
                    <a:srgbClr val="000000">
                      <a:alpha val="43000"/>
                    </a:srgbClr>
                  </a:outerShdw>
                </a:effectLst>
              </a:rPr>
              <a:t>Canadien</a:t>
            </a:r>
            <a:r>
              <a:rPr lang="en-US" sz="2800" dirty="0" smtClean="0">
                <a:solidFill>
                  <a:srgbClr val="CCFFCC"/>
                </a:solidFill>
                <a:effectLst>
                  <a:outerShdw blurRad="50800" dist="38100" dir="2700000">
                    <a:srgbClr val="000000">
                      <a:alpha val="43000"/>
                    </a:srgbClr>
                  </a:outerShdw>
                </a:effectLst>
              </a:rPr>
              <a:t>. </a:t>
            </a:r>
          </a:p>
        </p:txBody>
      </p:sp>
      <p:sp>
        <p:nvSpPr>
          <p:cNvPr id="4" name="TextBox 3"/>
          <p:cNvSpPr txBox="1"/>
          <p:nvPr/>
        </p:nvSpPr>
        <p:spPr>
          <a:xfrm>
            <a:off x="417401" y="1989242"/>
            <a:ext cx="8348049" cy="523220"/>
          </a:xfrm>
          <a:prstGeom prst="rect">
            <a:avLst/>
          </a:prstGeom>
          <a:noFill/>
        </p:spPr>
        <p:txBody>
          <a:bodyPr wrap="square" rtlCol="0">
            <a:spAutoFit/>
          </a:bodyPr>
          <a:lstStyle/>
          <a:p>
            <a:pPr lvl="0">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They gained control of the Legislative Assembly.</a:t>
            </a:r>
            <a:endParaRPr lang="en-US" dirty="0" smtClean="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teau_stlouis_23.jpg"/>
          <p:cNvPicPr>
            <a:picLocks noChangeAspect="1"/>
          </p:cNvPicPr>
          <p:nvPr/>
        </p:nvPicPr>
        <p:blipFill>
          <a:blip r:embed="rId2"/>
          <a:stretch>
            <a:fillRect/>
          </a:stretch>
        </p:blipFill>
        <p:spPr>
          <a:xfrm>
            <a:off x="0" y="0"/>
            <a:ext cx="9144000" cy="6252211"/>
          </a:xfrm>
          <a:prstGeom prst="rect">
            <a:avLst/>
          </a:prstGeom>
        </p:spPr>
      </p:pic>
      <p:sp>
        <p:nvSpPr>
          <p:cNvPr id="5" name="TextBox 4"/>
          <p:cNvSpPr txBox="1"/>
          <p:nvPr/>
        </p:nvSpPr>
        <p:spPr>
          <a:xfrm>
            <a:off x="657187" y="426266"/>
            <a:ext cx="7832958" cy="1384995"/>
          </a:xfrm>
          <a:prstGeom prst="rect">
            <a:avLst/>
          </a:prstGeom>
          <a:noFill/>
        </p:spPr>
        <p:txBody>
          <a:bodyPr wrap="square" rtlCol="0">
            <a:spAutoFit/>
          </a:bodyPr>
          <a:lstStyle/>
          <a:p>
            <a:r>
              <a:rPr lang="en-US" sz="2800" dirty="0" smtClean="0">
                <a:solidFill>
                  <a:srgbClr val="800000"/>
                </a:solidFill>
                <a:effectLst>
                  <a:outerShdw blurRad="50800" dist="38100" dir="2700000">
                    <a:srgbClr val="000000">
                      <a:alpha val="43000"/>
                    </a:srgbClr>
                  </a:outerShdw>
                </a:effectLst>
              </a:rPr>
              <a:t>With the loss of control over the legislature, the Château Clique became increasingly dependent on the governor to maintain its influence.</a:t>
            </a:r>
          </a:p>
        </p:txBody>
      </p:sp>
      <p:sp>
        <p:nvSpPr>
          <p:cNvPr id="8" name="TextBox 7"/>
          <p:cNvSpPr txBox="1"/>
          <p:nvPr/>
        </p:nvSpPr>
        <p:spPr>
          <a:xfrm>
            <a:off x="239784" y="6322944"/>
            <a:ext cx="8676643" cy="461665"/>
          </a:xfrm>
          <a:prstGeom prst="rect">
            <a:avLst/>
          </a:prstGeom>
          <a:noFill/>
        </p:spPr>
        <p:txBody>
          <a:bodyPr wrap="square" rtlCol="0">
            <a:spAutoFit/>
          </a:bodyPr>
          <a:lstStyle/>
          <a:p>
            <a:pPr algn="ctr"/>
            <a:r>
              <a:rPr lang="en-US" sz="2400" dirty="0" smtClean="0">
                <a:solidFill>
                  <a:srgbClr val="CCFFCC"/>
                </a:solidFill>
                <a:effectLst>
                  <a:outerShdw blurRad="50800" dist="38100" dir="2700000">
                    <a:srgbClr val="000000">
                      <a:alpha val="43000"/>
                    </a:srgbClr>
                  </a:outerShdw>
                </a:effectLst>
              </a:rPr>
              <a:t>The Chateau St. Louis, the Governor’s Residence (upper right).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663" y="284177"/>
            <a:ext cx="3926292" cy="6124754"/>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While Governor General of the </a:t>
            </a:r>
            <a:r>
              <a:rPr lang="en-US" sz="2800" dirty="0" err="1" smtClean="0">
                <a:solidFill>
                  <a:srgbClr val="CCFFCC"/>
                </a:solidFill>
                <a:effectLst>
                  <a:outerShdw blurRad="50800" dist="38100" dir="2700000">
                    <a:srgbClr val="000000">
                      <a:alpha val="43000"/>
                    </a:srgbClr>
                  </a:outerShdw>
                </a:effectLst>
              </a:rPr>
              <a:t>Canadas</a:t>
            </a:r>
            <a:r>
              <a:rPr lang="en-US" sz="2800" dirty="0" smtClean="0">
                <a:solidFill>
                  <a:srgbClr val="CCFFCC"/>
                </a:solidFill>
                <a:effectLst>
                  <a:outerShdw blurRad="50800" dist="38100" dir="2700000">
                    <a:srgbClr val="000000">
                      <a:alpha val="43000"/>
                    </a:srgbClr>
                  </a:outerShdw>
                </a:effectLst>
              </a:rPr>
              <a:t> and an administrator of Lower Canada from 1807 to 1811, </a:t>
            </a:r>
            <a:r>
              <a:rPr lang="en-US" sz="2800" b="1" dirty="0" smtClean="0">
                <a:solidFill>
                  <a:srgbClr val="CCFFCC"/>
                </a:solidFill>
                <a:effectLst>
                  <a:outerShdw blurRad="50800" dist="38100" dir="2700000">
                    <a:srgbClr val="000000">
                      <a:alpha val="43000"/>
                    </a:srgbClr>
                  </a:outerShdw>
                </a:effectLst>
              </a:rPr>
              <a:t>Sir James Henry Craig</a:t>
            </a:r>
            <a:r>
              <a:rPr lang="en-US" sz="2800" dirty="0" smtClean="0">
                <a:solidFill>
                  <a:srgbClr val="CCFFCC"/>
                </a:solidFill>
                <a:effectLst>
                  <a:outerShdw blurRad="50800" dist="38100" dir="2700000">
                    <a:srgbClr val="000000">
                      <a:alpha val="43000"/>
                    </a:srgbClr>
                  </a:outerShdw>
                </a:effectLst>
              </a:rPr>
              <a:t> tried to influence the elections of 1809 and 1810, imprisoning without trial leaders of the </a:t>
            </a:r>
            <a:r>
              <a:rPr lang="en-US" sz="2800" dirty="0" err="1" smtClean="0">
                <a:solidFill>
                  <a:srgbClr val="CCFFCC"/>
                </a:solidFill>
                <a:effectLst>
                  <a:outerShdw blurRad="50800" dist="38100" dir="2700000">
                    <a:srgbClr val="000000">
                      <a:alpha val="43000"/>
                    </a:srgbClr>
                  </a:outerShdw>
                </a:effectLst>
              </a:rPr>
              <a:t>Parti</a:t>
            </a:r>
            <a:r>
              <a:rPr lang="en-US" sz="2800" dirty="0" smtClean="0">
                <a:solidFill>
                  <a:srgbClr val="CCFFCC"/>
                </a:solidFill>
                <a:effectLst>
                  <a:outerShdw blurRad="50800" dist="38100" dir="2700000">
                    <a:srgbClr val="000000">
                      <a:alpha val="43000"/>
                    </a:srgbClr>
                  </a:outerShdw>
                </a:effectLst>
              </a:rPr>
              <a:t> </a:t>
            </a:r>
            <a:r>
              <a:rPr lang="en-US" sz="2800" dirty="0" err="1" smtClean="0">
                <a:solidFill>
                  <a:srgbClr val="CCFFCC"/>
                </a:solidFill>
                <a:effectLst>
                  <a:outerShdw blurRad="50800" dist="38100" dir="2700000">
                    <a:srgbClr val="000000">
                      <a:alpha val="43000"/>
                    </a:srgbClr>
                  </a:outerShdw>
                </a:effectLst>
              </a:rPr>
              <a:t>Canadien</a:t>
            </a:r>
            <a:r>
              <a:rPr lang="en-US" sz="2800" dirty="0" smtClean="0">
                <a:solidFill>
                  <a:srgbClr val="CCFFCC"/>
                </a:solidFill>
                <a:effectLst>
                  <a:outerShdw blurRad="50800" dist="38100" dir="2700000">
                    <a:srgbClr val="000000">
                      <a:alpha val="43000"/>
                    </a:srgbClr>
                  </a:outerShdw>
                </a:effectLst>
              </a:rPr>
              <a:t> in March 1810 in what was called a "reign of terror."</a:t>
            </a:r>
          </a:p>
        </p:txBody>
      </p:sp>
      <p:pic>
        <p:nvPicPr>
          <p:cNvPr id="7" name="Picture 6" descr="Craig, Sir James Henry.jpg"/>
          <p:cNvPicPr>
            <a:picLocks noChangeAspect="1"/>
          </p:cNvPicPr>
          <p:nvPr/>
        </p:nvPicPr>
        <p:blipFill>
          <a:blip r:embed="rId2"/>
          <a:stretch>
            <a:fillRect/>
          </a:stretch>
        </p:blipFill>
        <p:spPr>
          <a:xfrm>
            <a:off x="4228241" y="0"/>
            <a:ext cx="4915759" cy="6858000"/>
          </a:xfrm>
          <a:prstGeom prst="rect">
            <a:avLst/>
          </a:prstGeom>
        </p:spPr>
      </p:pic>
      <p:sp>
        <p:nvSpPr>
          <p:cNvPr id="8" name="TextBox 7"/>
          <p:cNvSpPr txBox="1"/>
          <p:nvPr/>
        </p:nvSpPr>
        <p:spPr>
          <a:xfrm>
            <a:off x="6802772" y="5850387"/>
            <a:ext cx="2199134" cy="830997"/>
          </a:xfrm>
          <a:prstGeom prst="rect">
            <a:avLst/>
          </a:prstGeom>
          <a:noFill/>
        </p:spPr>
        <p:txBody>
          <a:bodyPr wrap="square" rtlCol="0">
            <a:spAutoFit/>
          </a:bodyPr>
          <a:lstStyle/>
          <a:p>
            <a:pPr algn="ctr"/>
            <a:r>
              <a:rPr lang="en-US" sz="2400" dirty="0" smtClean="0">
                <a:solidFill>
                  <a:srgbClr val="CCFFCC"/>
                </a:solidFill>
                <a:effectLst>
                  <a:outerShdw blurRad="50800" dist="38100" dir="2700000">
                    <a:srgbClr val="000000">
                      <a:alpha val="43000"/>
                    </a:srgbClr>
                  </a:outerShdw>
                </a:effectLst>
              </a:rPr>
              <a:t>Sir James Henry Craig </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c_montmorency_premier_parlement.jpg"/>
          <p:cNvPicPr>
            <a:picLocks noChangeAspect="1"/>
          </p:cNvPicPr>
          <p:nvPr/>
        </p:nvPicPr>
        <p:blipFill>
          <a:blip r:embed="rId2"/>
          <a:stretch>
            <a:fillRect/>
          </a:stretch>
        </p:blipFill>
        <p:spPr>
          <a:xfrm>
            <a:off x="3814" y="1465290"/>
            <a:ext cx="9140186" cy="5392710"/>
          </a:xfrm>
          <a:prstGeom prst="rect">
            <a:avLst/>
          </a:prstGeom>
        </p:spPr>
      </p:pic>
      <p:sp>
        <p:nvSpPr>
          <p:cNvPr id="5" name="TextBox 4"/>
          <p:cNvSpPr txBox="1"/>
          <p:nvPr/>
        </p:nvSpPr>
        <p:spPr>
          <a:xfrm>
            <a:off x="417401" y="408507"/>
            <a:ext cx="8348049" cy="2831544"/>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The Château Clique tried to undermine the </a:t>
            </a:r>
            <a:r>
              <a:rPr lang="en-US" sz="2800" dirty="0" err="1" smtClean="0">
                <a:solidFill>
                  <a:srgbClr val="CCFFCC"/>
                </a:solidFill>
                <a:effectLst>
                  <a:outerShdw blurRad="50800" dist="38100" dir="2700000">
                    <a:srgbClr val="000000">
                      <a:alpha val="43000"/>
                    </a:srgbClr>
                  </a:outerShdw>
                </a:effectLst>
              </a:rPr>
              <a:t>Parti</a:t>
            </a:r>
            <a:r>
              <a:rPr lang="en-US" sz="2800" dirty="0" smtClean="0">
                <a:solidFill>
                  <a:srgbClr val="CCFFCC"/>
                </a:solidFill>
                <a:effectLst>
                  <a:outerShdw blurRad="50800" dist="38100" dir="2700000">
                    <a:srgbClr val="000000">
                      <a:alpha val="43000"/>
                    </a:srgbClr>
                  </a:outerShdw>
                </a:effectLst>
              </a:rPr>
              <a:t> </a:t>
            </a:r>
            <a:r>
              <a:rPr lang="en-US" sz="2800" dirty="0" err="1" smtClean="0">
                <a:solidFill>
                  <a:srgbClr val="CCFFCC"/>
                </a:solidFill>
                <a:effectLst>
                  <a:outerShdw blurRad="50800" dist="38100" dir="2700000">
                    <a:srgbClr val="000000">
                      <a:alpha val="43000"/>
                    </a:srgbClr>
                  </a:outerShdw>
                </a:effectLst>
              </a:rPr>
              <a:t>Canadien</a:t>
            </a:r>
            <a:r>
              <a:rPr lang="en-US" sz="2800" dirty="0" smtClean="0">
                <a:solidFill>
                  <a:srgbClr val="CCFFCC"/>
                </a:solidFill>
                <a:effectLst>
                  <a:outerShdw blurRad="50800" dist="38100" dir="2700000">
                    <a:srgbClr val="000000">
                      <a:alpha val="43000"/>
                    </a:srgbClr>
                  </a:outerShdw>
                </a:effectLst>
              </a:rPr>
              <a:t> grip on the legislature.</a:t>
            </a:r>
            <a:endParaRPr lang="en-US" sz="1000" dirty="0" smtClean="0">
              <a:solidFill>
                <a:srgbClr val="CCFFCC"/>
              </a:solidFill>
              <a:effectLst>
                <a:outerShdw blurRad="50800" dist="38100" dir="2700000">
                  <a:srgbClr val="000000">
                    <a:alpha val="43000"/>
                  </a:srgbClr>
                </a:outerShdw>
              </a:effectLst>
            </a:endParaRPr>
          </a:p>
          <a:p>
            <a:endParaRPr lang="en-US" sz="1000" dirty="0" smtClean="0">
              <a:solidFill>
                <a:srgbClr val="CCFFCC"/>
              </a:solidFill>
              <a:effectLst>
                <a:outerShdw blurRad="50800" dist="38100" dir="2700000">
                  <a:srgbClr val="000000">
                    <a:alpha val="43000"/>
                  </a:srgbClr>
                </a:outerShdw>
              </a:effectLst>
            </a:endParaRPr>
          </a:p>
          <a:p>
            <a:pPr>
              <a:buFont typeface="Arial"/>
              <a:buChar char="•"/>
              <a:tabLst>
                <a:tab pos="266700" algn="l"/>
              </a:tabLst>
            </a:pPr>
            <a:r>
              <a:rPr lang="en-US" sz="2800" dirty="0" smtClean="0">
                <a:solidFill>
                  <a:srgbClr val="800000"/>
                </a:solidFill>
                <a:effectLst>
                  <a:outerShdw blurRad="50800" dist="38100" dir="2700000">
                    <a:srgbClr val="000000">
                      <a:alpha val="43000"/>
                    </a:srgbClr>
                  </a:outerShdw>
                </a:effectLst>
              </a:rPr>
              <a:t> 	By using their substantial contacts in London, 	the Clique lobbied for legislation to unite Upper 	and Lower Canada, and diminish the </a:t>
            </a:r>
            <a:r>
              <a:rPr lang="en-US" sz="2800" dirty="0" err="1" smtClean="0">
                <a:solidFill>
                  <a:srgbClr val="800000"/>
                </a:solidFill>
                <a:effectLst>
                  <a:outerShdw blurRad="50800" dist="38100" dir="2700000">
                    <a:srgbClr val="000000">
                      <a:alpha val="43000"/>
                    </a:srgbClr>
                  </a:outerShdw>
                </a:effectLst>
              </a:rPr>
              <a:t>Canadien</a:t>
            </a:r>
            <a:r>
              <a:rPr lang="en-US" sz="2800" dirty="0" smtClean="0">
                <a:solidFill>
                  <a:srgbClr val="800000"/>
                </a:solidFill>
                <a:effectLst>
                  <a:outerShdw blurRad="50800" dist="38100" dir="2700000">
                    <a:srgbClr val="000000">
                      <a:alpha val="43000"/>
                    </a:srgbClr>
                  </a:outerShdw>
                </a:effectLst>
              </a:rPr>
              <a:t> 	majority.  But a Union Bill in 1822 failed.</a:t>
            </a:r>
            <a:endParaRPr lang="en-US" dirty="0">
              <a:solidFill>
                <a:srgbClr val="800000"/>
              </a:solidFill>
            </a:endParaRPr>
          </a:p>
        </p:txBody>
      </p:sp>
      <p:sp>
        <p:nvSpPr>
          <p:cNvPr id="6" name="TextBox 5"/>
          <p:cNvSpPr txBox="1"/>
          <p:nvPr/>
        </p:nvSpPr>
        <p:spPr>
          <a:xfrm>
            <a:off x="683831" y="6462025"/>
            <a:ext cx="7815196" cy="369332"/>
          </a:xfrm>
          <a:prstGeom prst="rect">
            <a:avLst/>
          </a:prstGeom>
          <a:noFill/>
        </p:spPr>
        <p:txBody>
          <a:bodyPr wrap="square" rtlCol="0">
            <a:spAutoFit/>
          </a:bodyPr>
          <a:lstStyle/>
          <a:p>
            <a:pPr algn="ctr"/>
            <a:r>
              <a:rPr lang="en-US" dirty="0" smtClean="0">
                <a:solidFill>
                  <a:srgbClr val="CCFFCC"/>
                </a:solidFill>
              </a:rPr>
              <a:t>First Parliament Building in Quebec City, which burned in 1854.</a:t>
            </a:r>
            <a:endParaRPr lang="en-US" dirty="0">
              <a:solidFill>
                <a:srgbClr val="CCFF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lains of Abraham.jpg"/>
          <p:cNvPicPr>
            <a:picLocks noChangeAspect="1"/>
          </p:cNvPicPr>
          <p:nvPr/>
        </p:nvPicPr>
        <p:blipFill>
          <a:blip r:embed="rId2"/>
          <a:stretch>
            <a:fillRect/>
          </a:stretch>
        </p:blipFill>
        <p:spPr>
          <a:xfrm>
            <a:off x="0" y="0"/>
            <a:ext cx="9144000" cy="6213578"/>
          </a:xfrm>
          <a:prstGeom prst="rect">
            <a:avLst/>
          </a:prstGeom>
        </p:spPr>
      </p:pic>
      <p:sp>
        <p:nvSpPr>
          <p:cNvPr id="5" name="TextBox 4"/>
          <p:cNvSpPr txBox="1"/>
          <p:nvPr/>
        </p:nvSpPr>
        <p:spPr>
          <a:xfrm>
            <a:off x="408518" y="106976"/>
            <a:ext cx="8321408" cy="2326283"/>
          </a:xfrm>
          <a:prstGeom prst="rect">
            <a:avLst/>
          </a:prstGeom>
          <a:noFill/>
        </p:spPr>
        <p:txBody>
          <a:bodyPr wrap="square" rtlCol="0">
            <a:spAutoFit/>
          </a:bodyPr>
          <a:lstStyle/>
          <a:p>
            <a:pPr lvl="0">
              <a:tabLst>
                <a:tab pos="266700" algn="l"/>
              </a:tabLst>
            </a:pPr>
            <a:r>
              <a:rPr lang="en-US" sz="2800" dirty="0" smtClean="0">
                <a:effectLst>
                  <a:outerShdw blurRad="50800" dist="38100" dir="2700000">
                    <a:srgbClr val="000000">
                      <a:alpha val="43000"/>
                    </a:srgbClr>
                  </a:outerShdw>
                </a:effectLst>
              </a:rPr>
              <a:t>In 1759, the famous battle of the Plains of Abraham altered the course of the French colony's history that had been, until then, relatively uneventful. The English won the battle and took control of Québec City, then later New France. </a:t>
            </a:r>
            <a:endParaRPr lang="en-US" dirty="0"/>
          </a:p>
        </p:txBody>
      </p:sp>
      <p:sp>
        <p:nvSpPr>
          <p:cNvPr id="8" name="TextBox 7"/>
          <p:cNvSpPr txBox="1"/>
          <p:nvPr/>
        </p:nvSpPr>
        <p:spPr>
          <a:xfrm>
            <a:off x="728233" y="6272973"/>
            <a:ext cx="7717505" cy="461665"/>
          </a:xfrm>
          <a:prstGeom prst="rect">
            <a:avLst/>
          </a:prstGeom>
          <a:noFill/>
        </p:spPr>
        <p:txBody>
          <a:bodyPr wrap="square" rtlCol="0">
            <a:spAutoFit/>
          </a:bodyPr>
          <a:lstStyle/>
          <a:p>
            <a:pPr algn="ctr"/>
            <a:r>
              <a:rPr lang="en-US" sz="2400" dirty="0" smtClean="0">
                <a:solidFill>
                  <a:schemeClr val="bg1"/>
                </a:solidFill>
              </a:rPr>
              <a:t>The Taking of Québec, September 13, 1759.</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402" y="834792"/>
            <a:ext cx="3863194" cy="2677656"/>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Led by </a:t>
            </a:r>
            <a:r>
              <a:rPr lang="en-US" sz="2800" b="1" dirty="0" smtClean="0">
                <a:solidFill>
                  <a:srgbClr val="CCFFCC"/>
                </a:solidFill>
                <a:effectLst>
                  <a:outerShdw blurRad="50800" dist="38100" dir="2700000">
                    <a:srgbClr val="000000">
                      <a:alpha val="43000"/>
                    </a:srgbClr>
                  </a:outerShdw>
                </a:effectLst>
              </a:rPr>
              <a:t>Herman Ryland</a:t>
            </a:r>
            <a:r>
              <a:rPr lang="en-US" sz="2800" dirty="0" smtClean="0">
                <a:solidFill>
                  <a:srgbClr val="CCFFCC"/>
                </a:solidFill>
                <a:effectLst>
                  <a:outerShdw blurRad="50800" dist="38100" dir="2700000">
                    <a:srgbClr val="000000">
                      <a:alpha val="43000"/>
                    </a:srgbClr>
                  </a:outerShdw>
                </a:effectLst>
              </a:rPr>
              <a:t>, members sought to assert control through a policy of </a:t>
            </a:r>
            <a:r>
              <a:rPr lang="en-US" sz="2800" dirty="0" err="1" smtClean="0">
                <a:solidFill>
                  <a:srgbClr val="CCFFCC"/>
                </a:solidFill>
                <a:effectLst>
                  <a:outerShdw blurRad="50800" dist="38100" dir="2700000">
                    <a:srgbClr val="000000">
                      <a:alpha val="43000"/>
                    </a:srgbClr>
                  </a:outerShdw>
                </a:effectLst>
              </a:rPr>
              <a:t>anglicization</a:t>
            </a:r>
            <a:r>
              <a:rPr lang="en-US" sz="2800" dirty="0" smtClean="0">
                <a:solidFill>
                  <a:srgbClr val="CCFFCC"/>
                </a:solidFill>
                <a:effectLst>
                  <a:outerShdw blurRad="50800" dist="38100" dir="2700000">
                    <a:srgbClr val="000000">
                      <a:alpha val="43000"/>
                    </a:srgbClr>
                  </a:outerShdw>
                </a:effectLst>
              </a:rPr>
              <a:t> of the </a:t>
            </a:r>
            <a:r>
              <a:rPr lang="en-US" sz="2800" dirty="0" err="1" smtClean="0">
                <a:solidFill>
                  <a:srgbClr val="CCFFCC"/>
                </a:solidFill>
                <a:effectLst>
                  <a:outerShdw blurRad="50800" dist="38100" dir="2700000">
                    <a:srgbClr val="000000">
                      <a:alpha val="43000"/>
                    </a:srgbClr>
                  </a:outerShdw>
                </a:effectLst>
              </a:rPr>
              <a:t>Canadien</a:t>
            </a:r>
            <a:r>
              <a:rPr lang="en-US" sz="2800" dirty="0" smtClean="0">
                <a:solidFill>
                  <a:srgbClr val="CCFFCC"/>
                </a:solidFill>
                <a:effectLst>
                  <a:outerShdw blurRad="50800" dist="38100" dir="2700000">
                    <a:srgbClr val="000000">
                      <a:alpha val="43000"/>
                    </a:srgbClr>
                  </a:outerShdw>
                </a:effectLst>
              </a:rPr>
              <a:t> populace.</a:t>
            </a:r>
            <a:endParaRPr lang="en-US" dirty="0"/>
          </a:p>
        </p:txBody>
      </p:sp>
      <p:pic>
        <p:nvPicPr>
          <p:cNvPr id="3" name="Picture 2" descr="Herman Ryland.jpg"/>
          <p:cNvPicPr>
            <a:picLocks noChangeAspect="1"/>
          </p:cNvPicPr>
          <p:nvPr/>
        </p:nvPicPr>
        <p:blipFill>
          <a:blip r:embed="rId2"/>
          <a:stretch>
            <a:fillRect/>
          </a:stretch>
        </p:blipFill>
        <p:spPr>
          <a:xfrm>
            <a:off x="4455763" y="0"/>
            <a:ext cx="4688237" cy="6858000"/>
          </a:xfrm>
          <a:prstGeom prst="rect">
            <a:avLst/>
          </a:prstGeom>
        </p:spPr>
      </p:pic>
      <p:sp>
        <p:nvSpPr>
          <p:cNvPr id="4" name="TextBox 3"/>
          <p:cNvSpPr txBox="1"/>
          <p:nvPr/>
        </p:nvSpPr>
        <p:spPr>
          <a:xfrm>
            <a:off x="4973306" y="6109814"/>
            <a:ext cx="3650051" cy="461665"/>
          </a:xfrm>
          <a:prstGeom prst="rect">
            <a:avLst/>
          </a:prstGeom>
          <a:noFill/>
        </p:spPr>
        <p:txBody>
          <a:bodyPr wrap="square" rtlCol="0">
            <a:spAutoFit/>
          </a:bodyPr>
          <a:lstStyle/>
          <a:p>
            <a:pPr algn="ctr"/>
            <a:r>
              <a:rPr lang="en-US" sz="2400" dirty="0" smtClean="0"/>
              <a:t>Herman Ryland</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402" y="204253"/>
            <a:ext cx="8525668" cy="1815882"/>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In addition, increased immigration and population growth created tensions over unsettled lands in the Eastern Townships, which was dominated by the Canada Land Company.</a:t>
            </a:r>
          </a:p>
        </p:txBody>
      </p:sp>
      <p:pic>
        <p:nvPicPr>
          <p:cNvPr id="7" name="Picture 6" descr="Eastern Townships.jpg"/>
          <p:cNvPicPr>
            <a:picLocks noChangeAspect="1"/>
          </p:cNvPicPr>
          <p:nvPr/>
        </p:nvPicPr>
        <p:blipFill>
          <a:blip r:embed="rId2"/>
          <a:stretch>
            <a:fillRect/>
          </a:stretch>
        </p:blipFill>
        <p:spPr>
          <a:xfrm>
            <a:off x="168737" y="2310562"/>
            <a:ext cx="8792096" cy="440534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raig - Thinking.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17493" y="3539494"/>
            <a:ext cx="5320443" cy="3149776"/>
          </a:xfrm>
          <a:prstGeom prst="rect">
            <a:avLst/>
          </a:prstGeom>
        </p:spPr>
      </p:pic>
      <p:sp>
        <p:nvSpPr>
          <p:cNvPr id="4" name="TextBox 3"/>
          <p:cNvSpPr txBox="1"/>
          <p:nvPr/>
        </p:nvSpPr>
        <p:spPr>
          <a:xfrm>
            <a:off x="284189" y="186477"/>
            <a:ext cx="8557389" cy="523220"/>
          </a:xfrm>
          <a:prstGeom prst="rect">
            <a:avLst/>
          </a:prstGeom>
          <a:noFill/>
        </p:spPr>
        <p:txBody>
          <a:bodyPr wrap="square" rtlCol="0">
            <a:spAutoFit/>
          </a:bodyPr>
          <a:lstStyle/>
          <a:p>
            <a:pPr>
              <a:tabLst>
                <a:tab pos="265113" algn="l"/>
              </a:tabLst>
            </a:pPr>
            <a:r>
              <a:rPr lang="en-US" sz="2800" dirty="0" smtClean="0">
                <a:solidFill>
                  <a:srgbClr val="CCFFCC"/>
                </a:solidFill>
                <a:effectLst>
                  <a:outerShdw blurRad="50800" dist="38100" dir="2700000">
                    <a:srgbClr val="000000">
                      <a:alpha val="43000"/>
                    </a:srgbClr>
                  </a:outerShdw>
                </a:effectLst>
              </a:rPr>
              <a:t>Consequences of the </a:t>
            </a:r>
            <a:r>
              <a:rPr lang="en-US" sz="2800" b="1" dirty="0" smtClean="0">
                <a:solidFill>
                  <a:srgbClr val="CCFFCC"/>
                </a:solidFill>
                <a:effectLst>
                  <a:outerShdw blurRad="50800" dist="38100" dir="2700000">
                    <a:srgbClr val="000000">
                      <a:alpha val="43000"/>
                    </a:srgbClr>
                  </a:outerShdw>
                </a:effectLst>
              </a:rPr>
              <a:t>Constitutional Act of 1791</a:t>
            </a:r>
            <a:r>
              <a:rPr lang="en-US" sz="2800" dirty="0" smtClean="0">
                <a:solidFill>
                  <a:srgbClr val="CCFFCC"/>
                </a:solidFill>
                <a:effectLst>
                  <a:outerShdw blurRad="50800" dist="38100" dir="2700000">
                    <a:srgbClr val="000000">
                      <a:alpha val="43000"/>
                    </a:srgbClr>
                  </a:outerShdw>
                </a:effectLst>
              </a:rPr>
              <a:t>:</a:t>
            </a:r>
            <a:endParaRPr lang="en-US" sz="1000" dirty="0" smtClean="0">
              <a:solidFill>
                <a:srgbClr val="CCFFCC"/>
              </a:solidFill>
              <a:effectLst>
                <a:outerShdw blurRad="50800" dist="38100" dir="2700000">
                  <a:srgbClr val="000000">
                    <a:alpha val="43000"/>
                  </a:srgbClr>
                </a:outerShdw>
              </a:effectLst>
            </a:endParaRPr>
          </a:p>
        </p:txBody>
      </p:sp>
      <p:sp>
        <p:nvSpPr>
          <p:cNvPr id="9" name="TextBox 8"/>
          <p:cNvSpPr txBox="1"/>
          <p:nvPr/>
        </p:nvSpPr>
        <p:spPr>
          <a:xfrm>
            <a:off x="4769045" y="6225261"/>
            <a:ext cx="3587886" cy="461665"/>
          </a:xfrm>
          <a:prstGeom prst="rect">
            <a:avLst/>
          </a:prstGeom>
          <a:noFill/>
        </p:spPr>
        <p:txBody>
          <a:bodyPr wrap="square" rtlCol="0">
            <a:spAutoFit/>
          </a:bodyPr>
          <a:lstStyle/>
          <a:p>
            <a:pPr algn="ctr"/>
            <a:r>
              <a:rPr lang="en-US" sz="2400" dirty="0" smtClean="0">
                <a:solidFill>
                  <a:srgbClr val="CCFFCC"/>
                </a:solidFill>
              </a:rPr>
              <a:t>Governor James Craig</a:t>
            </a:r>
            <a:endParaRPr lang="en-US" sz="2400" dirty="0">
              <a:solidFill>
                <a:srgbClr val="CCFFCC"/>
              </a:solidFill>
            </a:endParaRPr>
          </a:p>
        </p:txBody>
      </p:sp>
      <p:sp>
        <p:nvSpPr>
          <p:cNvPr id="5" name="TextBox 4"/>
          <p:cNvSpPr txBox="1"/>
          <p:nvPr/>
        </p:nvSpPr>
        <p:spPr>
          <a:xfrm>
            <a:off x="284189" y="2094692"/>
            <a:ext cx="8557389" cy="1384995"/>
          </a:xfrm>
          <a:prstGeom prst="rect">
            <a:avLst/>
          </a:prstGeom>
          <a:noFill/>
        </p:spPr>
        <p:txBody>
          <a:bodyPr wrap="square" rtlCol="0">
            <a:spAutoFit/>
          </a:bodyPr>
          <a:lstStyle/>
          <a:p>
            <a:pPr lvl="0">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Like the Americans the people of Canada were to be 	subject to the vetoing powers of governors, un-	elected councils and the Imperial parliament.</a:t>
            </a:r>
          </a:p>
        </p:txBody>
      </p:sp>
      <p:sp>
        <p:nvSpPr>
          <p:cNvPr id="6" name="TextBox 5"/>
          <p:cNvSpPr txBox="1"/>
          <p:nvPr/>
        </p:nvSpPr>
        <p:spPr>
          <a:xfrm>
            <a:off x="284189" y="709697"/>
            <a:ext cx="8557389" cy="1384995"/>
          </a:xfrm>
          <a:prstGeom prst="rect">
            <a:avLst/>
          </a:prstGeom>
          <a:noFill/>
        </p:spPr>
        <p:txBody>
          <a:bodyPr wrap="square" rtlCol="0">
            <a:spAutoFit/>
          </a:bodyPr>
          <a:lstStyle/>
          <a:p>
            <a:pPr lvl="0">
              <a:buFont typeface="Arial"/>
              <a:buChar char="•"/>
              <a:tabLst>
                <a:tab pos="265113" algn="l"/>
              </a:tabLst>
            </a:pPr>
            <a:r>
              <a:rPr lang="en-US" sz="2800" dirty="0" smtClean="0">
                <a:solidFill>
                  <a:srgbClr val="CCFFCC"/>
                </a:solidFill>
                <a:effectLst>
                  <a:outerShdw blurRad="50800" dist="38100" dir="2700000">
                    <a:srgbClr val="000000">
                      <a:alpha val="43000"/>
                    </a:srgbClr>
                  </a:outerShdw>
                </a:effectLst>
              </a:rPr>
              <a:t> 	In short, the Constitutional Act was simply a 	refined re-run of the system of royal colonial 	government that had failed in the 13 Colonies.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eaty of Paris 1763.jpg"/>
          <p:cNvPicPr>
            <a:picLocks noChangeAspect="1"/>
          </p:cNvPicPr>
          <p:nvPr/>
        </p:nvPicPr>
        <p:blipFill>
          <a:blip r:embed="rId2"/>
          <a:stretch>
            <a:fillRect/>
          </a:stretch>
        </p:blipFill>
        <p:spPr>
          <a:xfrm>
            <a:off x="-16996" y="0"/>
            <a:ext cx="9160996" cy="6845300"/>
          </a:xfrm>
          <a:prstGeom prst="rect">
            <a:avLst/>
          </a:prstGeom>
        </p:spPr>
      </p:pic>
      <p:sp>
        <p:nvSpPr>
          <p:cNvPr id="5" name="TextBox 4"/>
          <p:cNvSpPr txBox="1"/>
          <p:nvPr/>
        </p:nvSpPr>
        <p:spPr>
          <a:xfrm>
            <a:off x="381879" y="195366"/>
            <a:ext cx="8410215" cy="1384995"/>
          </a:xfrm>
          <a:prstGeom prst="rect">
            <a:avLst/>
          </a:prstGeom>
          <a:noFill/>
        </p:spPr>
        <p:txBody>
          <a:bodyPr wrap="square" rtlCol="0">
            <a:spAutoFit/>
          </a:bodyPr>
          <a:lstStyle/>
          <a:p>
            <a:pPr lvl="0">
              <a:tabLst>
                <a:tab pos="266700" algn="l"/>
              </a:tabLst>
            </a:pPr>
            <a:r>
              <a:rPr lang="en-US" sz="2800" dirty="0" smtClean="0">
                <a:solidFill>
                  <a:srgbClr val="CCFFCC"/>
                </a:solidFill>
                <a:effectLst>
                  <a:outerShdw blurRad="50800" dist="38100" dir="2700000">
                    <a:srgbClr val="000000">
                      <a:alpha val="43000"/>
                    </a:srgbClr>
                  </a:outerShdw>
                </a:effectLst>
              </a:rPr>
              <a:t>In 1763, France signed the Treaty of Paris, thus transferring ownership of New France to England and putting an end to the Seven Year War.</a:t>
            </a:r>
            <a:endParaRPr lang="en-US" dirty="0">
              <a:solidFill>
                <a:srgbClr val="CCFF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itish North America 1763.gif"/>
          <p:cNvPicPr>
            <a:picLocks noChangeAspect="1"/>
          </p:cNvPicPr>
          <p:nvPr/>
        </p:nvPicPr>
        <p:blipFill>
          <a:blip r:embed="rId2"/>
          <a:stretch>
            <a:fillRect/>
          </a:stretch>
        </p:blipFill>
        <p:spPr>
          <a:xfrm>
            <a:off x="4219460" y="0"/>
            <a:ext cx="4924540" cy="6858000"/>
          </a:xfrm>
          <a:prstGeom prst="rect">
            <a:avLst/>
          </a:prstGeom>
        </p:spPr>
      </p:pic>
      <p:sp>
        <p:nvSpPr>
          <p:cNvPr id="5" name="TextBox 4"/>
          <p:cNvSpPr txBox="1"/>
          <p:nvPr/>
        </p:nvSpPr>
        <p:spPr>
          <a:xfrm>
            <a:off x="360707" y="834771"/>
            <a:ext cx="3706747" cy="4401205"/>
          </a:xfrm>
          <a:prstGeom prst="rect">
            <a:avLst/>
          </a:prstGeom>
          <a:noFill/>
        </p:spPr>
        <p:txBody>
          <a:bodyPr wrap="square" rtlCol="0">
            <a:spAutoFit/>
          </a:bodyPr>
          <a:lstStyle/>
          <a:p>
            <a:pPr lvl="0">
              <a:tabLst>
                <a:tab pos="266700" algn="l"/>
              </a:tabLst>
            </a:pPr>
            <a:r>
              <a:rPr lang="en-US" sz="2800" dirty="0" smtClean="0">
                <a:solidFill>
                  <a:srgbClr val="CCFFCC"/>
                </a:solidFill>
                <a:effectLst>
                  <a:outerShdw blurRad="50800" dist="38100" dir="2700000">
                    <a:srgbClr val="000000">
                      <a:alpha val="43000"/>
                    </a:srgbClr>
                  </a:outerShdw>
                </a:effectLst>
              </a:rPr>
              <a:t>The British shocked knowledgeable people of the day by choosing to take the barren wasteland of Canada from France, rather than the prosperous West Indian sugar islands of Guadeloupe and Martinique.</a:t>
            </a:r>
            <a:endParaRPr lang="en-US" dirty="0">
              <a:solidFill>
                <a:srgbClr val="CCFFC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bec Boundaries, 1763.jpg"/>
          <p:cNvPicPr>
            <a:picLocks noChangeAspect="1"/>
          </p:cNvPicPr>
          <p:nvPr/>
        </p:nvPicPr>
        <p:blipFill>
          <a:blip r:embed="rId2"/>
          <a:stretch>
            <a:fillRect/>
          </a:stretch>
        </p:blipFill>
        <p:spPr>
          <a:xfrm>
            <a:off x="1243327" y="1747034"/>
            <a:ext cx="6684080" cy="4762406"/>
          </a:xfrm>
          <a:prstGeom prst="rect">
            <a:avLst/>
          </a:prstGeom>
          <a:ln w="12700" cap="flat" cmpd="sng" algn="ctr">
            <a:solidFill>
              <a:schemeClr val="tx1"/>
            </a:solidFill>
            <a:prstDash val="solid"/>
            <a:round/>
            <a:headEnd type="none" w="med" len="med"/>
            <a:tailEnd type="none" w="med" len="med"/>
          </a:ln>
        </p:spPr>
      </p:pic>
      <p:sp>
        <p:nvSpPr>
          <p:cNvPr id="5" name="TextBox 4"/>
          <p:cNvSpPr txBox="1"/>
          <p:nvPr/>
        </p:nvSpPr>
        <p:spPr>
          <a:xfrm>
            <a:off x="925756" y="204254"/>
            <a:ext cx="7297962" cy="1384995"/>
          </a:xfrm>
          <a:prstGeom prst="rect">
            <a:avLst/>
          </a:prstGeom>
          <a:noFill/>
        </p:spPr>
        <p:txBody>
          <a:bodyPr wrap="square" rtlCol="0">
            <a:spAutoFit/>
          </a:bodyPr>
          <a:lstStyle/>
          <a:p>
            <a:pPr>
              <a:tabLst>
                <a:tab pos="266700" algn="l"/>
              </a:tabLst>
            </a:pPr>
            <a:r>
              <a:rPr lang="en-US" sz="2800" dirty="0" smtClean="0">
                <a:solidFill>
                  <a:srgbClr val="CCFFCC"/>
                </a:solidFill>
                <a:effectLst>
                  <a:outerShdw blurRad="50800" dist="38100" dir="2700000">
                    <a:srgbClr val="000000">
                      <a:alpha val="43000"/>
                    </a:srgbClr>
                  </a:outerShdw>
                </a:effectLst>
              </a:rPr>
              <a:t>Soon after, the Proclamation Act of 1763 was introduced.   This act established four new British colonies, one of which was Québec.</a:t>
            </a:r>
            <a:endParaRPr lang="en-US" dirty="0">
              <a:solidFill>
                <a:srgbClr val="CCFF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98430" y="678104"/>
            <a:ext cx="3288024" cy="5262980"/>
          </a:xfrm>
          <a:prstGeom prst="rect">
            <a:avLst/>
          </a:prstGeom>
          <a:noFill/>
        </p:spPr>
        <p:txBody>
          <a:bodyPr wrap="square" rtlCol="0">
            <a:spAutoFit/>
          </a:bodyPr>
          <a:lstStyle/>
          <a:p>
            <a:pPr>
              <a:tabLst>
                <a:tab pos="266700" algn="l"/>
              </a:tabLst>
            </a:pPr>
            <a:r>
              <a:rPr lang="en-US" sz="2800" dirty="0" smtClean="0">
                <a:solidFill>
                  <a:srgbClr val="CCFFCC"/>
                </a:solidFill>
                <a:effectLst>
                  <a:outerShdw blurRad="50800" dist="38100" dir="2700000">
                    <a:srgbClr val="000000">
                      <a:alpha val="43000"/>
                    </a:srgbClr>
                  </a:outerShdw>
                </a:effectLst>
              </a:rPr>
              <a:t>In 1774, the British Parliament passed the </a:t>
            </a:r>
            <a:r>
              <a:rPr lang="en-US" sz="2800" b="1" dirty="0" smtClean="0">
                <a:solidFill>
                  <a:srgbClr val="CCFFCC"/>
                </a:solidFill>
                <a:effectLst>
                  <a:outerShdw blurRad="50800" dist="38100" dir="2700000">
                    <a:srgbClr val="000000">
                      <a:alpha val="43000"/>
                    </a:srgbClr>
                  </a:outerShdw>
                </a:effectLst>
              </a:rPr>
              <a:t>Québec Act </a:t>
            </a:r>
            <a:r>
              <a:rPr lang="en-US" sz="2800" dirty="0" smtClean="0">
                <a:solidFill>
                  <a:srgbClr val="CCFFCC"/>
                </a:solidFill>
                <a:effectLst>
                  <a:outerShdw blurRad="50800" dist="38100" dir="2700000">
                    <a:srgbClr val="000000">
                      <a:alpha val="43000"/>
                    </a:srgbClr>
                  </a:outerShdw>
                </a:effectLst>
              </a:rPr>
              <a:t>to establish a permanent administration in Canada, replacing the temporary government created at the time of the Proclamation of 1763. </a:t>
            </a:r>
            <a:endParaRPr lang="en-US" dirty="0">
              <a:solidFill>
                <a:srgbClr val="CCFFCC"/>
              </a:solidFill>
            </a:endParaRPr>
          </a:p>
        </p:txBody>
      </p:sp>
      <p:pic>
        <p:nvPicPr>
          <p:cNvPr id="4" name="Picture 3" descr="Carleton.jpg"/>
          <p:cNvPicPr>
            <a:picLocks noChangeAspect="1"/>
          </p:cNvPicPr>
          <p:nvPr/>
        </p:nvPicPr>
        <p:blipFill>
          <a:blip r:embed="rId2"/>
          <a:stretch>
            <a:fillRect/>
          </a:stretch>
        </p:blipFill>
        <p:spPr>
          <a:xfrm>
            <a:off x="-1" y="-1"/>
            <a:ext cx="5319661" cy="6871229"/>
          </a:xfrm>
          <a:prstGeom prst="rect">
            <a:avLst/>
          </a:prstGeom>
        </p:spPr>
      </p:pic>
      <p:sp>
        <p:nvSpPr>
          <p:cNvPr id="6" name="TextBox 5"/>
          <p:cNvSpPr txBox="1"/>
          <p:nvPr/>
        </p:nvSpPr>
        <p:spPr>
          <a:xfrm>
            <a:off x="-1" y="5568104"/>
            <a:ext cx="5319660" cy="1200328"/>
          </a:xfrm>
          <a:prstGeom prst="rect">
            <a:avLst/>
          </a:prstGeom>
          <a:noFill/>
        </p:spPr>
        <p:txBody>
          <a:bodyPr wrap="square" rtlCol="0">
            <a:spAutoFit/>
          </a:bodyPr>
          <a:lstStyle/>
          <a:p>
            <a:pPr algn="ctr"/>
            <a:r>
              <a:rPr lang="en-US" sz="2400" b="1" dirty="0" smtClean="0">
                <a:solidFill>
                  <a:srgbClr val="CCFFCC"/>
                </a:solidFill>
                <a:effectLst>
                  <a:outerShdw blurRad="50800" dist="38100" dir="2700000">
                    <a:srgbClr val="000000">
                      <a:alpha val="43000"/>
                    </a:srgbClr>
                  </a:outerShdw>
                </a:effectLst>
              </a:rPr>
              <a:t>Governor Lord Guy Carleton </a:t>
            </a:r>
          </a:p>
          <a:p>
            <a:pPr algn="ctr"/>
            <a:r>
              <a:rPr lang="en-US" sz="2400" dirty="0" smtClean="0">
                <a:solidFill>
                  <a:srgbClr val="CCFFCC"/>
                </a:solidFill>
                <a:effectLst>
                  <a:outerShdw blurRad="50800" dist="38100" dir="2700000">
                    <a:srgbClr val="000000">
                      <a:alpha val="43000"/>
                    </a:srgbClr>
                  </a:outerShdw>
                </a:effectLst>
              </a:rPr>
              <a:t>was largely responsible for the Québec Act.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 &amp; Ink 5.jpg"/>
          <p:cNvPicPr>
            <a:picLocks noChangeAspect="1"/>
          </p:cNvPicPr>
          <p:nvPr/>
        </p:nvPicPr>
        <p:blipFill>
          <a:blip r:embed="rId2"/>
          <a:stretch>
            <a:fillRect/>
          </a:stretch>
        </p:blipFill>
        <p:spPr>
          <a:xfrm>
            <a:off x="4555903" y="24145"/>
            <a:ext cx="4555903" cy="6833855"/>
          </a:xfrm>
          <a:prstGeom prst="rect">
            <a:avLst/>
          </a:prstGeom>
        </p:spPr>
      </p:pic>
      <p:sp>
        <p:nvSpPr>
          <p:cNvPr id="5" name="TextBox 4"/>
          <p:cNvSpPr txBox="1"/>
          <p:nvPr/>
        </p:nvSpPr>
        <p:spPr>
          <a:xfrm>
            <a:off x="248664" y="1163351"/>
            <a:ext cx="4307239" cy="1815882"/>
          </a:xfrm>
          <a:prstGeom prst="rect">
            <a:avLst/>
          </a:prstGeom>
          <a:noFill/>
        </p:spPr>
        <p:txBody>
          <a:bodyPr wrap="square" rtlCol="0">
            <a:spAutoFit/>
          </a:bodyPr>
          <a:lstStyle/>
          <a:p>
            <a:pPr marL="514350" indent="-514350">
              <a:buFont typeface="+mj-lt"/>
              <a:buAutoNum type="arabicPeriod"/>
              <a:tabLst>
                <a:tab pos="266700" algn="l"/>
              </a:tabLst>
            </a:pPr>
            <a:r>
              <a:rPr lang="en-US" sz="2800" dirty="0" smtClean="0">
                <a:solidFill>
                  <a:srgbClr val="CCFFCC"/>
                </a:solidFill>
                <a:effectLst>
                  <a:outerShdw blurRad="50800" dist="38100" dir="2700000">
                    <a:srgbClr val="000000">
                      <a:alpha val="43000"/>
                    </a:srgbClr>
                  </a:outerShdw>
                </a:effectLst>
              </a:rPr>
              <a:t>It recognized two basic rights of the predominantly French Canadian population:</a:t>
            </a:r>
          </a:p>
        </p:txBody>
      </p:sp>
      <p:sp>
        <p:nvSpPr>
          <p:cNvPr id="6" name="TextBox 5"/>
          <p:cNvSpPr txBox="1"/>
          <p:nvPr/>
        </p:nvSpPr>
        <p:spPr>
          <a:xfrm>
            <a:off x="1447587" y="284180"/>
            <a:ext cx="6234394"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Québec Act of 1774 </a:t>
            </a:r>
            <a:endParaRPr lang="en-US" sz="3200" dirty="0"/>
          </a:p>
        </p:txBody>
      </p:sp>
      <p:sp>
        <p:nvSpPr>
          <p:cNvPr id="7" name="TextBox 6"/>
          <p:cNvSpPr txBox="1"/>
          <p:nvPr/>
        </p:nvSpPr>
        <p:spPr>
          <a:xfrm>
            <a:off x="248664" y="3933340"/>
            <a:ext cx="4307239" cy="2246769"/>
          </a:xfrm>
          <a:prstGeom prst="rect">
            <a:avLst/>
          </a:prstGeom>
          <a:noFill/>
        </p:spPr>
        <p:txBody>
          <a:bodyPr wrap="square" rtlCol="0">
            <a:spAutoFit/>
          </a:bodyPr>
          <a:lstStyle/>
          <a:p>
            <a:pPr marL="811213" lvl="1" indent="-269875">
              <a:buFont typeface="Arial"/>
              <a:buChar char="•"/>
              <a:tabLst>
                <a:tab pos="266700" algn="l"/>
                <a:tab pos="808038" algn="l"/>
              </a:tabLst>
            </a:pPr>
            <a:r>
              <a:rPr lang="en-US" sz="2800" dirty="0" smtClean="0">
                <a:solidFill>
                  <a:srgbClr val="CCFFCC"/>
                </a:solidFill>
                <a:effectLst>
                  <a:outerShdw blurRad="50800" dist="38100" dir="2700000">
                    <a:srgbClr val="000000">
                      <a:alpha val="43000"/>
                    </a:srgbClr>
                  </a:outerShdw>
                </a:effectLst>
              </a:rPr>
              <a:t>The right to live under traditional French civil law (but subject to British criminal law).  </a:t>
            </a:r>
          </a:p>
        </p:txBody>
      </p:sp>
      <p:sp>
        <p:nvSpPr>
          <p:cNvPr id="8" name="TextBox 7"/>
          <p:cNvSpPr txBox="1"/>
          <p:nvPr/>
        </p:nvSpPr>
        <p:spPr>
          <a:xfrm>
            <a:off x="248664" y="2979233"/>
            <a:ext cx="4307239" cy="954107"/>
          </a:xfrm>
          <a:prstGeom prst="rect">
            <a:avLst/>
          </a:prstGeom>
          <a:noFill/>
        </p:spPr>
        <p:txBody>
          <a:bodyPr wrap="square" rtlCol="0">
            <a:spAutoFit/>
          </a:bodyPr>
          <a:lstStyle/>
          <a:p>
            <a:pPr marL="811213" lvl="1" indent="-269875">
              <a:buFont typeface="Arial"/>
              <a:buChar char="•"/>
              <a:tabLst>
                <a:tab pos="266700" algn="l"/>
                <a:tab pos="808038" algn="l"/>
              </a:tabLst>
            </a:pPr>
            <a:r>
              <a:rPr lang="en-US" sz="2800" dirty="0" smtClean="0">
                <a:solidFill>
                  <a:srgbClr val="CCFFCC"/>
                </a:solidFill>
                <a:effectLst>
                  <a:outerShdw blurRad="50800" dist="38100" dir="2700000">
                    <a:srgbClr val="000000">
                      <a:alpha val="43000"/>
                    </a:srgbClr>
                  </a:outerShdw>
                </a:effectLst>
              </a:rPr>
              <a:t>Freedom of religion 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6322</TotalTime>
  <Words>1208</Words>
  <Application>Microsoft Office PowerPoint</Application>
  <PresentationFormat>On-screen Show (4:3)</PresentationFormat>
  <Paragraphs>96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Lower Canada</vt:lpstr>
      <vt:lpstr>Despite its impressive size, the territory of Québec today is only a portion of what was once New France.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Mount Douglas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Colin  Savage</dc:creator>
  <cp:lastModifiedBy>Windows User</cp:lastModifiedBy>
  <cp:revision>156</cp:revision>
  <dcterms:created xsi:type="dcterms:W3CDTF">2011-09-20T01:05:58Z</dcterms:created>
  <dcterms:modified xsi:type="dcterms:W3CDTF">2014-03-26T19:01:48Z</dcterms:modified>
</cp:coreProperties>
</file>