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33BC25-587D-45AE-847D-CC0559801B80}" type="datetimeFigureOut">
              <a:rPr lang="en-US" smtClean="0"/>
              <a:t>3/26/2014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01197-2E89-4D2B-90CC-39F9BFEC6F79}" type="slidenum">
              <a:rPr lang="en-US" smtClean="0"/>
              <a:t>‹#›</a:t>
            </a:fld>
            <a:endParaRPr lang="en-US"/>
          </a:p>
        </p:txBody>
      </p:sp>
    </p:spTree>
    <p:extLst>
      <p:ext uri="{BB962C8B-B14F-4D97-AF65-F5344CB8AC3E}">
        <p14:creationId xmlns:p14="http://schemas.microsoft.com/office/powerpoint/2010/main" val="675166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3BC25-587D-45AE-847D-CC0559801B80}" type="datetimeFigureOut">
              <a:rPr lang="en-US" smtClean="0"/>
              <a:t>3/26/2014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01197-2E89-4D2B-90CC-39F9BFEC6F79}" type="slidenum">
              <a:rPr lang="en-US" smtClean="0"/>
              <a:t>‹#›</a:t>
            </a:fld>
            <a:endParaRPr lang="en-US"/>
          </a:p>
        </p:txBody>
      </p:sp>
    </p:spTree>
    <p:extLst>
      <p:ext uri="{BB962C8B-B14F-4D97-AF65-F5344CB8AC3E}">
        <p14:creationId xmlns:p14="http://schemas.microsoft.com/office/powerpoint/2010/main" val="2299835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3BC25-587D-45AE-847D-CC0559801B80}" type="datetimeFigureOut">
              <a:rPr lang="en-US" smtClean="0"/>
              <a:t>3/26/2014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01197-2E89-4D2B-90CC-39F9BFEC6F79}" type="slidenum">
              <a:rPr lang="en-US" smtClean="0"/>
              <a:t>‹#›</a:t>
            </a:fld>
            <a:endParaRPr lang="en-US"/>
          </a:p>
        </p:txBody>
      </p:sp>
    </p:spTree>
    <p:extLst>
      <p:ext uri="{BB962C8B-B14F-4D97-AF65-F5344CB8AC3E}">
        <p14:creationId xmlns:p14="http://schemas.microsoft.com/office/powerpoint/2010/main" val="1000748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3BC25-587D-45AE-847D-CC0559801B80}" type="datetimeFigureOut">
              <a:rPr lang="en-US" smtClean="0"/>
              <a:t>3/26/2014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01197-2E89-4D2B-90CC-39F9BFEC6F79}" type="slidenum">
              <a:rPr lang="en-US" smtClean="0"/>
              <a:t>‹#›</a:t>
            </a:fld>
            <a:endParaRPr lang="en-US"/>
          </a:p>
        </p:txBody>
      </p:sp>
    </p:spTree>
    <p:extLst>
      <p:ext uri="{BB962C8B-B14F-4D97-AF65-F5344CB8AC3E}">
        <p14:creationId xmlns:p14="http://schemas.microsoft.com/office/powerpoint/2010/main" val="1737396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33BC25-587D-45AE-847D-CC0559801B80}" type="datetimeFigureOut">
              <a:rPr lang="en-US" smtClean="0"/>
              <a:t>3/26/2014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01197-2E89-4D2B-90CC-39F9BFEC6F79}" type="slidenum">
              <a:rPr lang="en-US" smtClean="0"/>
              <a:t>‹#›</a:t>
            </a:fld>
            <a:endParaRPr lang="en-US"/>
          </a:p>
        </p:txBody>
      </p:sp>
    </p:spTree>
    <p:extLst>
      <p:ext uri="{BB962C8B-B14F-4D97-AF65-F5344CB8AC3E}">
        <p14:creationId xmlns:p14="http://schemas.microsoft.com/office/powerpoint/2010/main" val="530614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33BC25-587D-45AE-847D-CC0559801B80}" type="datetimeFigureOut">
              <a:rPr lang="en-US" smtClean="0"/>
              <a:t>3/26/2014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01197-2E89-4D2B-90CC-39F9BFEC6F79}" type="slidenum">
              <a:rPr lang="en-US" smtClean="0"/>
              <a:t>‹#›</a:t>
            </a:fld>
            <a:endParaRPr lang="en-US"/>
          </a:p>
        </p:txBody>
      </p:sp>
    </p:spTree>
    <p:extLst>
      <p:ext uri="{BB962C8B-B14F-4D97-AF65-F5344CB8AC3E}">
        <p14:creationId xmlns:p14="http://schemas.microsoft.com/office/powerpoint/2010/main" val="2971595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33BC25-587D-45AE-847D-CC0559801B80}" type="datetimeFigureOut">
              <a:rPr lang="en-US" smtClean="0"/>
              <a:t>3/26/2014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801197-2E89-4D2B-90CC-39F9BFEC6F79}" type="slidenum">
              <a:rPr lang="en-US" smtClean="0"/>
              <a:t>‹#›</a:t>
            </a:fld>
            <a:endParaRPr lang="en-US"/>
          </a:p>
        </p:txBody>
      </p:sp>
    </p:spTree>
    <p:extLst>
      <p:ext uri="{BB962C8B-B14F-4D97-AF65-F5344CB8AC3E}">
        <p14:creationId xmlns:p14="http://schemas.microsoft.com/office/powerpoint/2010/main" val="3344492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33BC25-587D-45AE-847D-CC0559801B80}" type="datetimeFigureOut">
              <a:rPr lang="en-US" smtClean="0"/>
              <a:t>3/26/2014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801197-2E89-4D2B-90CC-39F9BFEC6F79}" type="slidenum">
              <a:rPr lang="en-US" smtClean="0"/>
              <a:t>‹#›</a:t>
            </a:fld>
            <a:endParaRPr lang="en-US"/>
          </a:p>
        </p:txBody>
      </p:sp>
    </p:spTree>
    <p:extLst>
      <p:ext uri="{BB962C8B-B14F-4D97-AF65-F5344CB8AC3E}">
        <p14:creationId xmlns:p14="http://schemas.microsoft.com/office/powerpoint/2010/main" val="3665464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33BC25-587D-45AE-847D-CC0559801B80}" type="datetimeFigureOut">
              <a:rPr lang="en-US" smtClean="0"/>
              <a:t>3/26/2014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801197-2E89-4D2B-90CC-39F9BFEC6F79}" type="slidenum">
              <a:rPr lang="en-US" smtClean="0"/>
              <a:t>‹#›</a:t>
            </a:fld>
            <a:endParaRPr lang="en-US"/>
          </a:p>
        </p:txBody>
      </p:sp>
    </p:spTree>
    <p:extLst>
      <p:ext uri="{BB962C8B-B14F-4D97-AF65-F5344CB8AC3E}">
        <p14:creationId xmlns:p14="http://schemas.microsoft.com/office/powerpoint/2010/main" val="3390024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33BC25-587D-45AE-847D-CC0559801B80}" type="datetimeFigureOut">
              <a:rPr lang="en-US" smtClean="0"/>
              <a:t>3/26/2014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01197-2E89-4D2B-90CC-39F9BFEC6F79}" type="slidenum">
              <a:rPr lang="en-US" smtClean="0"/>
              <a:t>‹#›</a:t>
            </a:fld>
            <a:endParaRPr lang="en-US"/>
          </a:p>
        </p:txBody>
      </p:sp>
    </p:spTree>
    <p:extLst>
      <p:ext uri="{BB962C8B-B14F-4D97-AF65-F5344CB8AC3E}">
        <p14:creationId xmlns:p14="http://schemas.microsoft.com/office/powerpoint/2010/main" val="3030257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33BC25-587D-45AE-847D-CC0559801B80}" type="datetimeFigureOut">
              <a:rPr lang="en-US" smtClean="0"/>
              <a:t>3/26/2014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01197-2E89-4D2B-90CC-39F9BFEC6F79}" type="slidenum">
              <a:rPr lang="en-US" smtClean="0"/>
              <a:t>‹#›</a:t>
            </a:fld>
            <a:endParaRPr lang="en-US"/>
          </a:p>
        </p:txBody>
      </p:sp>
    </p:spTree>
    <p:extLst>
      <p:ext uri="{BB962C8B-B14F-4D97-AF65-F5344CB8AC3E}">
        <p14:creationId xmlns:p14="http://schemas.microsoft.com/office/powerpoint/2010/main" val="2736025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33BC25-587D-45AE-847D-CC0559801B80}" type="datetimeFigureOut">
              <a:rPr lang="en-US" smtClean="0"/>
              <a:t>3/26/2014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801197-2E89-4D2B-90CC-39F9BFEC6F79}" type="slidenum">
              <a:rPr lang="en-US" smtClean="0"/>
              <a:t>‹#›</a:t>
            </a:fld>
            <a:endParaRPr lang="en-US"/>
          </a:p>
        </p:txBody>
      </p:sp>
    </p:spTree>
    <p:extLst>
      <p:ext uri="{BB962C8B-B14F-4D97-AF65-F5344CB8AC3E}">
        <p14:creationId xmlns:p14="http://schemas.microsoft.com/office/powerpoint/2010/main" val="3370087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776" y="1548370"/>
            <a:ext cx="5726699" cy="2971852"/>
          </a:xfrm>
        </p:spPr>
        <p:txBody>
          <a:bodyPr>
            <a:noAutofit/>
          </a:bodyPr>
          <a:lstStyle/>
          <a:p>
            <a:r>
              <a:rPr lang="en-US" sz="4800" b="1" dirty="0" smtClean="0">
                <a:solidFill>
                  <a:srgbClr val="CCFFCC"/>
                </a:solidFill>
                <a:effectLst>
                  <a:outerShdw blurRad="50800" dist="38100" dir="2700000">
                    <a:srgbClr val="000000">
                      <a:alpha val="90000"/>
                    </a:srgbClr>
                  </a:outerShdw>
                </a:effectLst>
              </a:rPr>
              <a:t>French Canadian</a:t>
            </a:r>
            <a:br>
              <a:rPr lang="en-US" sz="4800" b="1" dirty="0" smtClean="0">
                <a:solidFill>
                  <a:srgbClr val="CCFFCC"/>
                </a:solidFill>
                <a:effectLst>
                  <a:outerShdw blurRad="50800" dist="38100" dir="2700000">
                    <a:srgbClr val="000000">
                      <a:alpha val="90000"/>
                    </a:srgbClr>
                  </a:outerShdw>
                </a:effectLst>
              </a:rPr>
            </a:br>
            <a:r>
              <a:rPr lang="en-US" sz="4800" b="1" dirty="0" smtClean="0">
                <a:solidFill>
                  <a:srgbClr val="CCFFCC"/>
                </a:solidFill>
                <a:effectLst>
                  <a:outerShdw blurRad="50800" dist="38100" dir="2700000">
                    <a:srgbClr val="000000">
                      <a:alpha val="90000"/>
                    </a:srgbClr>
                  </a:outerShdw>
                </a:effectLst>
              </a:rPr>
              <a:t>Population Growth</a:t>
            </a:r>
            <a:endParaRPr lang="en-US" sz="4800" b="1" dirty="0">
              <a:solidFill>
                <a:srgbClr val="CCFFCC"/>
              </a:solidFill>
              <a:effectLst>
                <a:outerShdw blurRad="50800" dist="38100" dir="2700000">
                  <a:srgbClr val="000000">
                    <a:alpha val="90000"/>
                  </a:srgbClr>
                </a:outerShdw>
              </a:effectLst>
            </a:endParaRPr>
          </a:p>
        </p:txBody>
      </p:sp>
    </p:spTree>
    <p:extLst>
      <p:ext uri="{BB962C8B-B14F-4D97-AF65-F5344CB8AC3E}">
        <p14:creationId xmlns:p14="http://schemas.microsoft.com/office/powerpoint/2010/main" val="1867356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5021" y="2012688"/>
            <a:ext cx="3934240" cy="4401205"/>
          </a:xfrm>
          <a:prstGeom prst="rect">
            <a:avLst/>
          </a:prstGeom>
          <a:noFill/>
        </p:spPr>
        <p:txBody>
          <a:bodyPr wrap="square" rtlCol="0">
            <a:spAutoFit/>
          </a:bodyPr>
          <a:lstStyle/>
          <a:p>
            <a:pPr>
              <a:tabLst>
                <a:tab pos="269875" algn="l"/>
              </a:tabLst>
            </a:pPr>
            <a:r>
              <a:rPr lang="en-US" sz="2800" dirty="0" smtClean="0">
                <a:solidFill>
                  <a:srgbClr val="CCFFCC"/>
                </a:solidFill>
                <a:effectLst>
                  <a:outerShdw blurRad="50800" dist="38100" dir="2700000">
                    <a:srgbClr val="000000">
                      <a:alpha val="43000"/>
                    </a:srgbClr>
                  </a:outerShdw>
                </a:effectLst>
              </a:rPr>
              <a:t>By 1715, New England had a population of 400 000 and more than 2 million in 1763.</a:t>
            </a:r>
          </a:p>
          <a:p>
            <a:pPr>
              <a:buFont typeface="Arial"/>
              <a:buChar char="•"/>
              <a:tabLst>
                <a:tab pos="269875" algn="l"/>
              </a:tabLst>
            </a:pPr>
            <a:endParaRPr lang="en-US" sz="2800" dirty="0" smtClean="0">
              <a:solidFill>
                <a:srgbClr val="CCFFCC"/>
              </a:solidFill>
              <a:effectLst>
                <a:outerShdw blurRad="50800" dist="38100" dir="2700000">
                  <a:srgbClr val="000000">
                    <a:alpha val="43000"/>
                  </a:srgbClr>
                </a:outerShdw>
              </a:effectLst>
            </a:endParaRPr>
          </a:p>
          <a:p>
            <a:pPr>
              <a:tabLst>
                <a:tab pos="269875" algn="l"/>
              </a:tabLst>
            </a:pPr>
            <a:r>
              <a:rPr lang="en-US" sz="2800" dirty="0" smtClean="0">
                <a:solidFill>
                  <a:srgbClr val="CCFFCC"/>
                </a:solidFill>
                <a:effectLst>
                  <a:outerShdw blurRad="50800" dist="38100" dir="2700000">
                    <a:srgbClr val="000000">
                      <a:alpha val="43000"/>
                    </a:srgbClr>
                  </a:outerShdw>
                </a:effectLst>
              </a:rPr>
              <a:t>Between 1715 and 1763 the population of New France grew from 15 000 to almost 70 000 inhabitants.</a:t>
            </a:r>
          </a:p>
        </p:txBody>
      </p:sp>
      <p:pic>
        <p:nvPicPr>
          <p:cNvPr id="5" name="Picture 4" descr="French_America.gif"/>
          <p:cNvPicPr>
            <a:picLocks noChangeAspect="1"/>
          </p:cNvPicPr>
          <p:nvPr/>
        </p:nvPicPr>
        <p:blipFill>
          <a:blip r:embed="rId2"/>
          <a:stretch>
            <a:fillRect/>
          </a:stretch>
        </p:blipFill>
        <p:spPr>
          <a:xfrm>
            <a:off x="4901214" y="1752993"/>
            <a:ext cx="3746500" cy="4660900"/>
          </a:xfrm>
          <a:prstGeom prst="rect">
            <a:avLst/>
          </a:prstGeom>
        </p:spPr>
      </p:pic>
      <p:pic>
        <p:nvPicPr>
          <p:cNvPr id="7" name="Picture 6" descr="New France - School.png"/>
          <p:cNvPicPr>
            <a:picLocks noChangeAspect="1"/>
          </p:cNvPicPr>
          <p:nvPr/>
        </p:nvPicPr>
        <p:blipFill>
          <a:blip r:embed="rId3"/>
          <a:stretch>
            <a:fillRect/>
          </a:stretch>
        </p:blipFill>
        <p:spPr>
          <a:xfrm>
            <a:off x="0" y="0"/>
            <a:ext cx="9144000" cy="1921008"/>
          </a:xfrm>
          <a:prstGeom prst="rect">
            <a:avLst/>
          </a:prstGeom>
        </p:spPr>
      </p:pic>
    </p:spTree>
    <p:extLst>
      <p:ext uri="{BB962C8B-B14F-4D97-AF65-F5344CB8AC3E}">
        <p14:creationId xmlns:p14="http://schemas.microsoft.com/office/powerpoint/2010/main" val="2141526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Quebec City.jpg"/>
          <p:cNvPicPr>
            <a:picLocks noChangeAspect="1"/>
          </p:cNvPicPr>
          <p:nvPr/>
        </p:nvPicPr>
        <p:blipFill>
          <a:blip r:embed="rId2"/>
          <a:stretch>
            <a:fillRect/>
          </a:stretch>
        </p:blipFill>
        <p:spPr>
          <a:xfrm>
            <a:off x="11349" y="0"/>
            <a:ext cx="9123770" cy="6873240"/>
          </a:xfrm>
          <a:prstGeom prst="rect">
            <a:avLst/>
          </a:prstGeom>
        </p:spPr>
      </p:pic>
      <p:sp>
        <p:nvSpPr>
          <p:cNvPr id="9" name="Rounded Rectangle 8"/>
          <p:cNvSpPr/>
          <p:nvPr/>
        </p:nvSpPr>
        <p:spPr>
          <a:xfrm>
            <a:off x="728233" y="973284"/>
            <a:ext cx="7717505" cy="2818708"/>
          </a:xfrm>
          <a:prstGeom prst="roundRect">
            <a:avLst/>
          </a:prstGeom>
          <a:solidFill>
            <a:schemeClr val="accent2">
              <a:lumMod val="75000"/>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628747" y="0"/>
            <a:ext cx="3862729" cy="973284"/>
          </a:xfrm>
        </p:spPr>
        <p:txBody>
          <a:bodyPr>
            <a:noAutofit/>
          </a:bodyPr>
          <a:lstStyle/>
          <a:p>
            <a:r>
              <a:rPr lang="en-US" sz="4000" dirty="0" smtClean="0">
                <a:solidFill>
                  <a:srgbClr val="CCFFCC"/>
                </a:solidFill>
                <a:effectLst>
                  <a:outerShdw blurRad="127000" dist="63500" dir="2700000">
                    <a:srgbClr val="000000">
                      <a:alpha val="90000"/>
                    </a:srgbClr>
                  </a:outerShdw>
                </a:effectLst>
              </a:rPr>
              <a:t>Lower Canada</a:t>
            </a:r>
            <a:endParaRPr lang="en-US" sz="4000" dirty="0">
              <a:solidFill>
                <a:srgbClr val="CCFFCC"/>
              </a:solidFill>
              <a:effectLst>
                <a:outerShdw blurRad="127000" dist="63500" dir="2700000">
                  <a:srgbClr val="000000">
                    <a:alpha val="90000"/>
                  </a:srgbClr>
                </a:outerShdw>
              </a:effectLst>
            </a:endParaRPr>
          </a:p>
        </p:txBody>
      </p:sp>
      <p:sp>
        <p:nvSpPr>
          <p:cNvPr id="5" name="TextBox 4"/>
          <p:cNvSpPr txBox="1"/>
          <p:nvPr/>
        </p:nvSpPr>
        <p:spPr>
          <a:xfrm>
            <a:off x="888090" y="1026570"/>
            <a:ext cx="7433316" cy="2677656"/>
          </a:xfrm>
          <a:prstGeom prst="rect">
            <a:avLst/>
          </a:prstGeom>
          <a:noFill/>
        </p:spPr>
        <p:txBody>
          <a:bodyPr wrap="square" rtlCol="0">
            <a:spAutoFit/>
          </a:bodyPr>
          <a:lstStyle/>
          <a:p>
            <a:pPr lvl="0">
              <a:tabLst>
                <a:tab pos="266700" algn="l"/>
              </a:tabLst>
            </a:pPr>
            <a:r>
              <a:rPr lang="en-US" sz="2800" dirty="0" smtClean="0">
                <a:solidFill>
                  <a:srgbClr val="CCFFCC"/>
                </a:solidFill>
                <a:effectLst>
                  <a:outerShdw blurRad="50800" dist="38100" dir="2700000">
                    <a:srgbClr val="000000">
                      <a:alpha val="90000"/>
                    </a:srgbClr>
                  </a:outerShdw>
                </a:effectLst>
              </a:rPr>
              <a:t>It was under the English regime after 1763 that the remaining French-speaking population grew substantially. From less than 70 000 the French population increased to some 100 000 in 1784, over 400 000 in 1825 and almost a million in 1860.</a:t>
            </a:r>
            <a:endParaRPr lang="en-US" dirty="0">
              <a:solidFill>
                <a:srgbClr val="CCFFCC"/>
              </a:solidFill>
              <a:effectLst>
                <a:outerShdw blurRad="50800" dist="38100" dir="2700000">
                  <a:srgbClr val="000000">
                    <a:alpha val="90000"/>
                  </a:srgbClr>
                </a:outerShdw>
              </a:effectLst>
            </a:endParaRPr>
          </a:p>
        </p:txBody>
      </p:sp>
    </p:spTree>
    <p:extLst>
      <p:ext uri="{BB962C8B-B14F-4D97-AF65-F5344CB8AC3E}">
        <p14:creationId xmlns:p14="http://schemas.microsoft.com/office/powerpoint/2010/main" val="10602754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eople-crowds.jpg"/>
          <p:cNvPicPr>
            <a:picLocks noChangeAspect="1"/>
          </p:cNvPicPr>
          <p:nvPr/>
        </p:nvPicPr>
        <p:blipFill>
          <a:blip r:embed="rId2"/>
          <a:stretch>
            <a:fillRect/>
          </a:stretch>
        </p:blipFill>
        <p:spPr>
          <a:xfrm>
            <a:off x="0" y="0"/>
            <a:ext cx="9144000" cy="6858000"/>
          </a:xfrm>
          <a:prstGeom prst="rect">
            <a:avLst/>
          </a:prstGeom>
        </p:spPr>
      </p:pic>
      <p:sp>
        <p:nvSpPr>
          <p:cNvPr id="13" name="Rectangle 12"/>
          <p:cNvSpPr/>
          <p:nvPr/>
        </p:nvSpPr>
        <p:spPr>
          <a:xfrm>
            <a:off x="461807" y="2681554"/>
            <a:ext cx="8241478" cy="3827876"/>
          </a:xfrm>
          <a:prstGeom prst="rect">
            <a:avLst/>
          </a:prstGeom>
          <a:solidFill>
            <a:srgbClr val="B54A1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461807" y="2681554"/>
            <a:ext cx="8241478" cy="1384995"/>
          </a:xfrm>
          <a:prstGeom prst="rect">
            <a:avLst/>
          </a:prstGeom>
          <a:noFill/>
        </p:spPr>
        <p:txBody>
          <a:bodyPr wrap="square" rtlCol="0">
            <a:spAutoFit/>
          </a:bodyPr>
          <a:lstStyle/>
          <a:p>
            <a:pPr>
              <a:tabLst>
                <a:tab pos="269875" algn="l"/>
              </a:tabLst>
            </a:pPr>
            <a:r>
              <a:rPr lang="en-US" sz="2800" dirty="0" smtClean="0">
                <a:solidFill>
                  <a:srgbClr val="CCFFCC"/>
                </a:solidFill>
                <a:effectLst>
                  <a:outerShdw blurRad="50800" dist="38100" dir="2700000">
                    <a:srgbClr val="000000">
                      <a:alpha val="43000"/>
                    </a:srgbClr>
                  </a:outerShdw>
                </a:effectLst>
              </a:rPr>
              <a:t>By 1911 the French-speaking population in Québec was about 2 million people, 4 million in 1951 and almost 6 million in 1996.</a:t>
            </a:r>
          </a:p>
        </p:txBody>
      </p:sp>
      <p:sp>
        <p:nvSpPr>
          <p:cNvPr id="5" name="TextBox 4"/>
          <p:cNvSpPr txBox="1"/>
          <p:nvPr/>
        </p:nvSpPr>
        <p:spPr>
          <a:xfrm>
            <a:off x="461807" y="4262661"/>
            <a:ext cx="8241478" cy="2246769"/>
          </a:xfrm>
          <a:prstGeom prst="rect">
            <a:avLst/>
          </a:prstGeom>
          <a:noFill/>
        </p:spPr>
        <p:txBody>
          <a:bodyPr wrap="square" rtlCol="0">
            <a:spAutoFit/>
          </a:bodyPr>
          <a:lstStyle/>
          <a:p>
            <a:pPr lvl="0">
              <a:tabLst>
                <a:tab pos="266700" algn="l"/>
              </a:tabLst>
            </a:pPr>
            <a:r>
              <a:rPr lang="en-US" sz="2800" dirty="0" smtClean="0">
                <a:solidFill>
                  <a:srgbClr val="CCFFCC"/>
                </a:solidFill>
                <a:effectLst>
                  <a:outerShdw blurRad="50800" dist="38100" dir="2700000">
                    <a:srgbClr val="000000">
                      <a:alpha val="43000"/>
                    </a:srgbClr>
                  </a:outerShdw>
                </a:effectLst>
              </a:rPr>
              <a:t>Between 1840 and 1930 one million French-Canadians, most of them seeking jobs in the manufacturing sector in New England, left Québec for the United States. Today, the estimated Franco-American population is 5 million people.</a:t>
            </a:r>
            <a:endParaRPr lang="en-US" dirty="0"/>
          </a:p>
        </p:txBody>
      </p:sp>
    </p:spTree>
    <p:extLst>
      <p:ext uri="{BB962C8B-B14F-4D97-AF65-F5344CB8AC3E}">
        <p14:creationId xmlns:p14="http://schemas.microsoft.com/office/powerpoint/2010/main" val="30215359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Québécois 2.jpg"/>
          <p:cNvPicPr>
            <a:picLocks noChangeAspect="1"/>
          </p:cNvPicPr>
          <p:nvPr/>
        </p:nvPicPr>
        <p:blipFill>
          <a:blip r:embed="rId2"/>
          <a:stretch>
            <a:fillRect/>
          </a:stretch>
        </p:blipFill>
        <p:spPr>
          <a:xfrm>
            <a:off x="0" y="11817"/>
            <a:ext cx="9144000" cy="6828421"/>
          </a:xfrm>
          <a:prstGeom prst="rect">
            <a:avLst/>
          </a:prstGeom>
        </p:spPr>
      </p:pic>
      <p:sp>
        <p:nvSpPr>
          <p:cNvPr id="12" name="Rounded Rectangle 11"/>
          <p:cNvSpPr/>
          <p:nvPr/>
        </p:nvSpPr>
        <p:spPr>
          <a:xfrm>
            <a:off x="399641" y="5681511"/>
            <a:ext cx="8374692" cy="1061036"/>
          </a:xfrm>
          <a:prstGeom prst="roundRect">
            <a:avLst/>
          </a:prstGeom>
          <a:solidFill>
            <a:srgbClr val="00009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CFFCC"/>
              </a:solidFill>
            </a:endParaRPr>
          </a:p>
        </p:txBody>
      </p:sp>
      <p:sp>
        <p:nvSpPr>
          <p:cNvPr id="9" name="Rounded Rectangle 8"/>
          <p:cNvSpPr/>
          <p:nvPr/>
        </p:nvSpPr>
        <p:spPr>
          <a:xfrm>
            <a:off x="399641" y="408505"/>
            <a:ext cx="8374692" cy="1815882"/>
          </a:xfrm>
          <a:prstGeom prst="roundRect">
            <a:avLst/>
          </a:prstGeom>
          <a:solidFill>
            <a:srgbClr val="00009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CFFCC"/>
              </a:solidFill>
            </a:endParaRPr>
          </a:p>
        </p:txBody>
      </p:sp>
      <p:sp>
        <p:nvSpPr>
          <p:cNvPr id="4" name="TextBox 3"/>
          <p:cNvSpPr txBox="1"/>
          <p:nvPr/>
        </p:nvSpPr>
        <p:spPr>
          <a:xfrm>
            <a:off x="532855" y="408505"/>
            <a:ext cx="8241478" cy="1815882"/>
          </a:xfrm>
          <a:prstGeom prst="rect">
            <a:avLst/>
          </a:prstGeom>
          <a:noFill/>
          <a:ln>
            <a:noFill/>
          </a:ln>
        </p:spPr>
        <p:txBody>
          <a:bodyPr wrap="square" rtlCol="0">
            <a:spAutoFit/>
          </a:bodyPr>
          <a:lstStyle/>
          <a:p>
            <a:pPr>
              <a:tabLst>
                <a:tab pos="269875" algn="l"/>
              </a:tabLst>
            </a:pPr>
            <a:r>
              <a:rPr lang="en-US" sz="2800" dirty="0" smtClean="0">
                <a:solidFill>
                  <a:srgbClr val="CCFFCC"/>
                </a:solidFill>
                <a:effectLst>
                  <a:outerShdw blurRad="50800" dist="38100" dir="2700000">
                    <a:srgbClr val="000000">
                      <a:alpha val="43000"/>
                    </a:srgbClr>
                  </a:outerShdw>
                </a:effectLst>
              </a:rPr>
              <a:t>Of the total population of Quebec, nearly half are descendants of the 10,000 original French settlers. Québécois constitute more than four-fifths of Canada’s total Francophone population. </a:t>
            </a:r>
          </a:p>
        </p:txBody>
      </p:sp>
      <p:sp>
        <p:nvSpPr>
          <p:cNvPr id="10" name="TextBox 9"/>
          <p:cNvSpPr txBox="1"/>
          <p:nvPr/>
        </p:nvSpPr>
        <p:spPr>
          <a:xfrm>
            <a:off x="532855" y="5665787"/>
            <a:ext cx="8170430" cy="954107"/>
          </a:xfrm>
          <a:prstGeom prst="rect">
            <a:avLst/>
          </a:prstGeom>
          <a:noFill/>
        </p:spPr>
        <p:txBody>
          <a:bodyPr wrap="square" rtlCol="0">
            <a:spAutoFit/>
          </a:bodyPr>
          <a:lstStyle/>
          <a:p>
            <a:pPr>
              <a:tabLst>
                <a:tab pos="269875" algn="l"/>
              </a:tabLst>
            </a:pPr>
            <a:r>
              <a:rPr lang="en-US" sz="2800" dirty="0" smtClean="0">
                <a:solidFill>
                  <a:srgbClr val="CCFFCC"/>
                </a:solidFill>
                <a:effectLst>
                  <a:outerShdw blurRad="50800" dist="38100" dir="2700000">
                    <a:srgbClr val="000000">
                      <a:alpha val="43000"/>
                    </a:srgbClr>
                  </a:outerShdw>
                </a:effectLst>
              </a:rPr>
              <a:t>About one-tenth of Quebecers are Anglophones of British descent. </a:t>
            </a:r>
            <a:endParaRPr lang="en-US" sz="1000" dirty="0" smtClean="0">
              <a:solidFill>
                <a:srgbClr val="CCFFCC"/>
              </a:solidFill>
              <a:effectLst>
                <a:outerShdw blurRad="50800" dist="38100" dir="2700000">
                  <a:srgbClr val="000000">
                    <a:alpha val="43000"/>
                  </a:srgbClr>
                </a:outerShdw>
              </a:effectLst>
            </a:endParaRPr>
          </a:p>
        </p:txBody>
      </p:sp>
    </p:spTree>
    <p:extLst>
      <p:ext uri="{BB962C8B-B14F-4D97-AF65-F5344CB8AC3E}">
        <p14:creationId xmlns:p14="http://schemas.microsoft.com/office/powerpoint/2010/main" val="7085185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ief-and-kids-Kawawachikamach.jpg"/>
          <p:cNvPicPr>
            <a:picLocks noChangeAspect="1"/>
          </p:cNvPicPr>
          <p:nvPr/>
        </p:nvPicPr>
        <p:blipFill>
          <a:blip r:embed="rId2"/>
          <a:stretch>
            <a:fillRect/>
          </a:stretch>
        </p:blipFill>
        <p:spPr>
          <a:xfrm>
            <a:off x="343153" y="3338686"/>
            <a:ext cx="4923224" cy="3232917"/>
          </a:xfrm>
          <a:prstGeom prst="rect">
            <a:avLst/>
          </a:prstGeom>
        </p:spPr>
      </p:pic>
      <p:sp>
        <p:nvSpPr>
          <p:cNvPr id="4" name="TextBox 3"/>
          <p:cNvSpPr txBox="1"/>
          <p:nvPr/>
        </p:nvSpPr>
        <p:spPr>
          <a:xfrm>
            <a:off x="5408471" y="817010"/>
            <a:ext cx="3543480" cy="5262980"/>
          </a:xfrm>
          <a:prstGeom prst="rect">
            <a:avLst/>
          </a:prstGeom>
          <a:noFill/>
        </p:spPr>
        <p:txBody>
          <a:bodyPr wrap="square" rtlCol="0">
            <a:spAutoFit/>
          </a:bodyPr>
          <a:lstStyle/>
          <a:p>
            <a:pPr>
              <a:tabLst>
                <a:tab pos="269875" algn="l"/>
              </a:tabLst>
            </a:pPr>
            <a:r>
              <a:rPr lang="en-US" sz="2800" dirty="0" smtClean="0">
                <a:solidFill>
                  <a:srgbClr val="CCFFCC"/>
                </a:solidFill>
                <a:effectLst>
                  <a:outerShdw blurRad="50800" dist="38100" dir="2700000">
                    <a:srgbClr val="000000">
                      <a:alpha val="43000"/>
                    </a:srgbClr>
                  </a:outerShdw>
                </a:effectLst>
              </a:rPr>
              <a:t>Another tenth of the population is of neither French nor British descent and includes aboriginal peoples (First Nations and Inuit), eastern Europeans, Portuguese, Greeks, Haitians, and Asians (notably from Southeast Asia).</a:t>
            </a:r>
          </a:p>
        </p:txBody>
      </p:sp>
      <p:pic>
        <p:nvPicPr>
          <p:cNvPr id="5" name="Picture 4" descr="Haitians in Quebec.jpg"/>
          <p:cNvPicPr>
            <a:picLocks noChangeAspect="1"/>
          </p:cNvPicPr>
          <p:nvPr/>
        </p:nvPicPr>
        <p:blipFill>
          <a:blip r:embed="rId3"/>
          <a:stretch>
            <a:fillRect/>
          </a:stretch>
        </p:blipFill>
        <p:spPr>
          <a:xfrm>
            <a:off x="343152" y="319698"/>
            <a:ext cx="4923224" cy="2842765"/>
          </a:xfrm>
          <a:prstGeom prst="rect">
            <a:avLst/>
          </a:prstGeom>
        </p:spPr>
      </p:pic>
    </p:spTree>
    <p:extLst>
      <p:ext uri="{BB962C8B-B14F-4D97-AF65-F5344CB8AC3E}">
        <p14:creationId xmlns:p14="http://schemas.microsoft.com/office/powerpoint/2010/main" val="10229132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oulikias-quebec-countrysid.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767300" y="1955104"/>
            <a:ext cx="6083418" cy="1283294"/>
          </a:xfrm>
        </p:spPr>
        <p:txBody>
          <a:bodyPr>
            <a:noAutofit/>
          </a:bodyPr>
          <a:lstStyle/>
          <a:p>
            <a:r>
              <a:rPr lang="en-US" sz="6600" dirty="0" smtClean="0">
                <a:solidFill>
                  <a:schemeClr val="accent3">
                    <a:lumMod val="20000"/>
                    <a:lumOff val="80000"/>
                  </a:schemeClr>
                </a:solidFill>
                <a:effectLst>
                  <a:outerShdw blurRad="50800" dist="38100" dir="2700000">
                    <a:srgbClr val="000000">
                      <a:alpha val="90000"/>
                    </a:srgbClr>
                  </a:outerShdw>
                </a:effectLst>
              </a:rPr>
              <a:t>Lower Canada</a:t>
            </a:r>
            <a:endParaRPr lang="en-US" sz="6600" dirty="0">
              <a:solidFill>
                <a:schemeClr val="accent3">
                  <a:lumMod val="20000"/>
                  <a:lumOff val="80000"/>
                </a:schemeClr>
              </a:solidFill>
              <a:effectLst>
                <a:outerShdw blurRad="50800" dist="38100" dir="2700000">
                  <a:srgbClr val="000000">
                    <a:alpha val="90000"/>
                  </a:srgbClr>
                </a:outerShdw>
              </a:effectLst>
            </a:endParaRPr>
          </a:p>
        </p:txBody>
      </p:sp>
      <p:sp>
        <p:nvSpPr>
          <p:cNvPr id="4" name="TextBox 3"/>
          <p:cNvSpPr txBox="1"/>
          <p:nvPr/>
        </p:nvSpPr>
        <p:spPr>
          <a:xfrm>
            <a:off x="1767300" y="3288624"/>
            <a:ext cx="6083418" cy="707886"/>
          </a:xfrm>
          <a:prstGeom prst="rect">
            <a:avLst/>
          </a:prstGeom>
          <a:noFill/>
        </p:spPr>
        <p:txBody>
          <a:bodyPr wrap="square" rtlCol="0">
            <a:spAutoFit/>
          </a:bodyPr>
          <a:lstStyle/>
          <a:p>
            <a:pPr algn="ctr"/>
            <a:r>
              <a:rPr lang="en-US" sz="4000" dirty="0" smtClean="0">
                <a:solidFill>
                  <a:srgbClr val="FBE0D1"/>
                </a:solidFill>
                <a:effectLst>
                  <a:outerShdw blurRad="50800" dist="38100" dir="2700000">
                    <a:srgbClr val="000000">
                      <a:alpha val="90000"/>
                    </a:srgbClr>
                  </a:outerShdw>
                </a:effectLst>
              </a:rPr>
              <a:t>Part 2</a:t>
            </a:r>
            <a:endParaRPr lang="en-US" sz="4000" dirty="0">
              <a:solidFill>
                <a:srgbClr val="FBE0D1"/>
              </a:solidFill>
              <a:effectLst>
                <a:outerShdw blurRad="50800" dist="38100" dir="2700000">
                  <a:srgbClr val="000000">
                    <a:alpha val="90000"/>
                  </a:srgbClr>
                </a:outerShdw>
              </a:effectLst>
            </a:endParaRPr>
          </a:p>
        </p:txBody>
      </p:sp>
    </p:spTree>
    <p:extLst>
      <p:ext uri="{BB962C8B-B14F-4D97-AF65-F5344CB8AC3E}">
        <p14:creationId xmlns:p14="http://schemas.microsoft.com/office/powerpoint/2010/main" val="16757667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igneurial Settlement Patterns.jpg"/>
          <p:cNvPicPr>
            <a:picLocks noChangeAspect="1"/>
          </p:cNvPicPr>
          <p:nvPr/>
        </p:nvPicPr>
        <p:blipFill>
          <a:blip r:embed="rId2"/>
          <a:stretch>
            <a:fillRect/>
          </a:stretch>
        </p:blipFill>
        <p:spPr>
          <a:xfrm>
            <a:off x="1157431" y="17068"/>
            <a:ext cx="6840932" cy="6840932"/>
          </a:xfrm>
          <a:prstGeom prst="rect">
            <a:avLst/>
          </a:prstGeom>
        </p:spPr>
      </p:pic>
      <p:sp>
        <p:nvSpPr>
          <p:cNvPr id="4" name="TextBox 3"/>
          <p:cNvSpPr txBox="1"/>
          <p:nvPr/>
        </p:nvSpPr>
        <p:spPr>
          <a:xfrm>
            <a:off x="301951" y="4360347"/>
            <a:ext cx="8587833" cy="2246769"/>
          </a:xfrm>
          <a:prstGeom prst="rect">
            <a:avLst/>
          </a:prstGeom>
          <a:noFill/>
        </p:spPr>
        <p:txBody>
          <a:bodyPr wrap="square" rtlCol="0">
            <a:spAutoFit/>
          </a:bodyPr>
          <a:lstStyle/>
          <a:p>
            <a:pPr>
              <a:tabLst>
                <a:tab pos="269875" algn="l"/>
              </a:tabLst>
            </a:pPr>
            <a:r>
              <a:rPr lang="en-US" sz="2800" dirty="0" smtClean="0">
                <a:solidFill>
                  <a:srgbClr val="CCFFCC"/>
                </a:solidFill>
                <a:effectLst>
                  <a:outerShdw blurRad="50800" dist="38100" dir="2700000">
                    <a:srgbClr val="000000">
                      <a:alpha val="43000"/>
                    </a:srgbClr>
                  </a:outerShdw>
                </a:effectLst>
              </a:rPr>
              <a:t>During the time of New France, land was settled in a distinct fashion. The </a:t>
            </a:r>
            <a:r>
              <a:rPr lang="en-US" sz="2800" dirty="0" err="1" smtClean="0">
                <a:solidFill>
                  <a:srgbClr val="CCFFCC"/>
                </a:solidFill>
                <a:effectLst>
                  <a:outerShdw blurRad="50800" dist="38100" dir="2700000">
                    <a:srgbClr val="000000">
                      <a:alpha val="43000"/>
                    </a:srgbClr>
                  </a:outerShdw>
                </a:effectLst>
              </a:rPr>
              <a:t>seigneurial</a:t>
            </a:r>
            <a:r>
              <a:rPr lang="en-US" sz="2800" dirty="0" smtClean="0">
                <a:solidFill>
                  <a:srgbClr val="CCFFCC"/>
                </a:solidFill>
                <a:effectLst>
                  <a:outerShdw blurRad="50800" dist="38100" dir="2700000">
                    <a:srgbClr val="000000">
                      <a:alpha val="43000"/>
                    </a:srgbClr>
                  </a:outerShdw>
                </a:effectLst>
              </a:rPr>
              <a:t> system, abolished in 1854, was organized to give each </a:t>
            </a:r>
            <a:r>
              <a:rPr lang="en-US" sz="2800" b="1" dirty="0" smtClean="0">
                <a:solidFill>
                  <a:srgbClr val="CCFFCC"/>
                </a:solidFill>
                <a:effectLst>
                  <a:outerShdw blurRad="50800" dist="38100" dir="2700000">
                    <a:srgbClr val="000000">
                      <a:alpha val="43000"/>
                    </a:srgbClr>
                  </a:outerShdw>
                </a:effectLst>
              </a:rPr>
              <a:t>habitant</a:t>
            </a:r>
            <a:r>
              <a:rPr lang="en-US" sz="2800" dirty="0" smtClean="0">
                <a:solidFill>
                  <a:srgbClr val="CCFFCC"/>
                </a:solidFill>
                <a:effectLst>
                  <a:outerShdw blurRad="50800" dist="38100" dir="2700000">
                    <a:srgbClr val="000000">
                      <a:alpha val="43000"/>
                    </a:srgbClr>
                  </a:outerShdw>
                </a:effectLst>
              </a:rPr>
              <a:t> access to water, good soil in the river bottom, and timber further from the river.</a:t>
            </a:r>
          </a:p>
        </p:txBody>
      </p:sp>
      <p:sp>
        <p:nvSpPr>
          <p:cNvPr id="5" name="Title 1"/>
          <p:cNvSpPr>
            <a:spLocks noGrp="1"/>
          </p:cNvSpPr>
          <p:nvPr>
            <p:ph type="title"/>
          </p:nvPr>
        </p:nvSpPr>
        <p:spPr>
          <a:xfrm>
            <a:off x="3952002" y="994621"/>
            <a:ext cx="5191998" cy="950204"/>
          </a:xfrm>
        </p:spPr>
        <p:txBody>
          <a:bodyPr>
            <a:noAutofit/>
          </a:bodyPr>
          <a:lstStyle/>
          <a:p>
            <a:r>
              <a:rPr lang="en-US" sz="3600" dirty="0" err="1" smtClean="0">
                <a:solidFill>
                  <a:srgbClr val="CCFFCC"/>
                </a:solidFill>
                <a:effectLst>
                  <a:outerShdw blurRad="50800" dist="38100" dir="2700000">
                    <a:srgbClr val="000000">
                      <a:alpha val="43000"/>
                    </a:srgbClr>
                  </a:outerShdw>
                </a:effectLst>
              </a:rPr>
              <a:t>Seigneurial</a:t>
            </a:r>
            <a:r>
              <a:rPr lang="en-US" sz="3600" dirty="0" smtClean="0">
                <a:solidFill>
                  <a:srgbClr val="CCFFCC"/>
                </a:solidFill>
                <a:effectLst>
                  <a:outerShdw blurRad="50800" dist="38100" dir="2700000">
                    <a:srgbClr val="000000">
                      <a:alpha val="43000"/>
                    </a:srgbClr>
                  </a:outerShdw>
                </a:effectLst>
              </a:rPr>
              <a:t/>
            </a:r>
            <a:br>
              <a:rPr lang="en-US" sz="3600" dirty="0" smtClean="0">
                <a:solidFill>
                  <a:srgbClr val="CCFFCC"/>
                </a:solidFill>
                <a:effectLst>
                  <a:outerShdw blurRad="50800" dist="38100" dir="2700000">
                    <a:srgbClr val="000000">
                      <a:alpha val="43000"/>
                    </a:srgbClr>
                  </a:outerShdw>
                </a:effectLst>
              </a:rPr>
            </a:br>
            <a:r>
              <a:rPr lang="en-US" sz="3600" dirty="0" smtClean="0">
                <a:solidFill>
                  <a:srgbClr val="CCFFCC"/>
                </a:solidFill>
                <a:effectLst>
                  <a:outerShdw blurRad="50800" dist="38100" dir="2700000">
                    <a:srgbClr val="000000">
                      <a:alpha val="43000"/>
                    </a:srgbClr>
                  </a:outerShdw>
                </a:effectLst>
              </a:rPr>
              <a:t>System</a:t>
            </a:r>
            <a:endParaRPr lang="en-US" sz="3600" dirty="0">
              <a:solidFill>
                <a:srgbClr val="CCFFCC"/>
              </a:solidFill>
              <a:effectLst>
                <a:outerShdw blurRad="50800" dist="38100" dir="2700000">
                  <a:srgbClr val="000000">
                    <a:alpha val="43000"/>
                  </a:srgbClr>
                </a:outerShdw>
              </a:effectLst>
            </a:endParaRPr>
          </a:p>
        </p:txBody>
      </p:sp>
    </p:spTree>
    <p:extLst>
      <p:ext uri="{BB962C8B-B14F-4D97-AF65-F5344CB8AC3E}">
        <p14:creationId xmlns:p14="http://schemas.microsoft.com/office/powerpoint/2010/main" val="2618411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4047" y="1900436"/>
            <a:ext cx="3641168" cy="3539431"/>
          </a:xfrm>
          <a:prstGeom prst="rect">
            <a:avLst/>
          </a:prstGeom>
          <a:noFill/>
        </p:spPr>
        <p:txBody>
          <a:bodyPr wrap="square" rtlCol="0">
            <a:spAutoFit/>
          </a:bodyPr>
          <a:lstStyle/>
          <a:p>
            <a:pPr>
              <a:tabLst>
                <a:tab pos="269875" algn="l"/>
              </a:tabLst>
            </a:pPr>
            <a:r>
              <a:rPr lang="en-US" sz="2800" b="1" dirty="0" smtClean="0">
                <a:solidFill>
                  <a:srgbClr val="CCFFCC"/>
                </a:solidFill>
                <a:effectLst>
                  <a:outerShdw blurRad="50800" dist="38100" dir="2700000">
                    <a:srgbClr val="000000">
                      <a:alpha val="43000"/>
                    </a:srgbClr>
                  </a:outerShdw>
                </a:effectLst>
              </a:rPr>
              <a:t>Habitants</a:t>
            </a:r>
            <a:r>
              <a:rPr lang="en-US" sz="2800" dirty="0" smtClean="0">
                <a:solidFill>
                  <a:srgbClr val="CCFFCC"/>
                </a:solidFill>
                <a:effectLst>
                  <a:outerShdw blurRad="50800" dist="38100" dir="2700000">
                    <a:srgbClr val="000000">
                      <a:alpha val="43000"/>
                    </a:srgbClr>
                  </a:outerShdw>
                </a:effectLst>
              </a:rPr>
              <a:t> were usually farmers or </a:t>
            </a:r>
            <a:r>
              <a:rPr lang="en-US" sz="2800" dirty="0" err="1" smtClean="0">
                <a:solidFill>
                  <a:srgbClr val="CCFFCC"/>
                </a:solidFill>
                <a:effectLst>
                  <a:outerShdw blurRad="50800" dist="38100" dir="2700000">
                    <a:srgbClr val="000000">
                      <a:alpha val="43000"/>
                    </a:srgbClr>
                  </a:outerShdw>
                </a:effectLst>
              </a:rPr>
              <a:t>labourers</a:t>
            </a:r>
            <a:r>
              <a:rPr lang="en-US" sz="2800" dirty="0" smtClean="0">
                <a:solidFill>
                  <a:srgbClr val="CCFFCC"/>
                </a:solidFill>
                <a:effectLst>
                  <a:outerShdw blurRad="50800" dist="38100" dir="2700000">
                    <a:srgbClr val="000000">
                      <a:alpha val="43000"/>
                    </a:srgbClr>
                  </a:outerShdw>
                </a:effectLst>
              </a:rPr>
              <a:t> who were initially brought over from France to live on this land. They had to pay rent and taxes to the seigneur.</a:t>
            </a:r>
          </a:p>
        </p:txBody>
      </p:sp>
      <p:sp>
        <p:nvSpPr>
          <p:cNvPr id="9" name="Title 1"/>
          <p:cNvSpPr>
            <a:spLocks noGrp="1"/>
          </p:cNvSpPr>
          <p:nvPr>
            <p:ph type="title"/>
          </p:nvPr>
        </p:nvSpPr>
        <p:spPr>
          <a:xfrm>
            <a:off x="639426" y="239775"/>
            <a:ext cx="3197868" cy="1110068"/>
          </a:xfrm>
        </p:spPr>
        <p:txBody>
          <a:bodyPr>
            <a:noAutofit/>
          </a:bodyPr>
          <a:lstStyle/>
          <a:p>
            <a:r>
              <a:rPr lang="en-US" sz="3600" dirty="0" err="1" smtClean="0">
                <a:solidFill>
                  <a:srgbClr val="CCFFCC"/>
                </a:solidFill>
                <a:effectLst>
                  <a:outerShdw blurRad="50800" dist="38100" dir="2700000">
                    <a:srgbClr val="000000">
                      <a:alpha val="43000"/>
                    </a:srgbClr>
                  </a:outerShdw>
                </a:effectLst>
              </a:rPr>
              <a:t>Seigneurial</a:t>
            </a:r>
            <a:r>
              <a:rPr lang="en-US" sz="3600" dirty="0" smtClean="0">
                <a:solidFill>
                  <a:srgbClr val="CCFFCC"/>
                </a:solidFill>
                <a:effectLst>
                  <a:outerShdw blurRad="50800" dist="38100" dir="2700000">
                    <a:srgbClr val="000000">
                      <a:alpha val="43000"/>
                    </a:srgbClr>
                  </a:outerShdw>
                </a:effectLst>
              </a:rPr>
              <a:t/>
            </a:r>
            <a:br>
              <a:rPr lang="en-US" sz="3600" dirty="0" smtClean="0">
                <a:solidFill>
                  <a:srgbClr val="CCFFCC"/>
                </a:solidFill>
                <a:effectLst>
                  <a:outerShdw blurRad="50800" dist="38100" dir="2700000">
                    <a:srgbClr val="000000">
                      <a:alpha val="43000"/>
                    </a:srgbClr>
                  </a:outerShdw>
                </a:effectLst>
              </a:rPr>
            </a:br>
            <a:r>
              <a:rPr lang="en-US" sz="3600" dirty="0" smtClean="0">
                <a:solidFill>
                  <a:srgbClr val="CCFFCC"/>
                </a:solidFill>
                <a:effectLst>
                  <a:outerShdw blurRad="50800" dist="38100" dir="2700000">
                    <a:srgbClr val="000000">
                      <a:alpha val="43000"/>
                    </a:srgbClr>
                  </a:outerShdw>
                </a:effectLst>
              </a:rPr>
              <a:t>System</a:t>
            </a:r>
            <a:endParaRPr lang="en-US" sz="3600" dirty="0">
              <a:solidFill>
                <a:srgbClr val="CCFFCC"/>
              </a:solidFill>
              <a:effectLst>
                <a:outerShdw blurRad="50800" dist="38100" dir="2700000">
                  <a:srgbClr val="000000">
                    <a:alpha val="43000"/>
                  </a:srgbClr>
                </a:outerShdw>
              </a:effectLst>
            </a:endParaRPr>
          </a:p>
        </p:txBody>
      </p:sp>
      <p:pic>
        <p:nvPicPr>
          <p:cNvPr id="5" name="Picture 4" descr="Habitant.jpg"/>
          <p:cNvPicPr>
            <a:picLocks noChangeAspect="1"/>
          </p:cNvPicPr>
          <p:nvPr/>
        </p:nvPicPr>
        <p:blipFill>
          <a:blip r:embed="rId2"/>
          <a:stretch>
            <a:fillRect/>
          </a:stretch>
        </p:blipFill>
        <p:spPr>
          <a:xfrm>
            <a:off x="4392346" y="0"/>
            <a:ext cx="4751654" cy="6858000"/>
          </a:xfrm>
          <a:prstGeom prst="rect">
            <a:avLst/>
          </a:prstGeom>
        </p:spPr>
      </p:pic>
    </p:spTree>
    <p:extLst>
      <p:ext uri="{BB962C8B-B14F-4D97-AF65-F5344CB8AC3E}">
        <p14:creationId xmlns:p14="http://schemas.microsoft.com/office/powerpoint/2010/main" val="21930479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1951" y="3996245"/>
            <a:ext cx="8587833" cy="2677656"/>
          </a:xfrm>
          <a:prstGeom prst="rect">
            <a:avLst/>
          </a:prstGeom>
          <a:noFill/>
        </p:spPr>
        <p:txBody>
          <a:bodyPr wrap="square" rtlCol="0">
            <a:spAutoFit/>
          </a:bodyPr>
          <a:lstStyle/>
          <a:p>
            <a:pPr>
              <a:tabLst>
                <a:tab pos="269875" algn="l"/>
              </a:tabLst>
            </a:pPr>
            <a:r>
              <a:rPr lang="en-US" sz="2800" b="1" dirty="0" smtClean="0">
                <a:solidFill>
                  <a:srgbClr val="CCFFCC"/>
                </a:solidFill>
                <a:effectLst>
                  <a:outerShdw blurRad="50800" dist="38100" dir="2700000">
                    <a:srgbClr val="000000">
                      <a:alpha val="43000"/>
                    </a:srgbClr>
                  </a:outerShdw>
                </a:effectLst>
              </a:rPr>
              <a:t>Seigneurs</a:t>
            </a:r>
            <a:r>
              <a:rPr lang="en-US" sz="2800" dirty="0" smtClean="0">
                <a:solidFill>
                  <a:srgbClr val="CCFFCC"/>
                </a:solidFill>
                <a:effectLst>
                  <a:outerShdw blurRad="50800" dist="38100" dir="2700000">
                    <a:srgbClr val="000000">
                      <a:alpha val="43000"/>
                    </a:srgbClr>
                  </a:outerShdw>
                </a:effectLst>
              </a:rPr>
              <a:t> were the most important colonists in New France, as they were usually in the military or aristocracy prior to being a settler. These seigneurs then were charged with the task of subdividing large parcels of land into five by 15 kilometer concessions, then renting this land to a habitant.</a:t>
            </a:r>
          </a:p>
        </p:txBody>
      </p:sp>
      <p:sp>
        <p:nvSpPr>
          <p:cNvPr id="5" name="Title 1"/>
          <p:cNvSpPr>
            <a:spLocks noGrp="1"/>
          </p:cNvSpPr>
          <p:nvPr>
            <p:ph type="title"/>
          </p:nvPr>
        </p:nvSpPr>
        <p:spPr>
          <a:xfrm>
            <a:off x="6350000" y="44417"/>
            <a:ext cx="2539784" cy="3143698"/>
          </a:xfrm>
        </p:spPr>
        <p:txBody>
          <a:bodyPr>
            <a:noAutofit/>
          </a:bodyPr>
          <a:lstStyle/>
          <a:p>
            <a:r>
              <a:rPr lang="en-US" sz="3600" dirty="0" err="1" smtClean="0">
                <a:solidFill>
                  <a:srgbClr val="CCFFCC"/>
                </a:solidFill>
                <a:effectLst>
                  <a:outerShdw blurRad="50800" dist="38100" dir="2700000">
                    <a:srgbClr val="000000">
                      <a:alpha val="43000"/>
                    </a:srgbClr>
                  </a:outerShdw>
                </a:effectLst>
              </a:rPr>
              <a:t>Seigneurial</a:t>
            </a:r>
            <a:r>
              <a:rPr lang="en-US" sz="3600" dirty="0" smtClean="0">
                <a:solidFill>
                  <a:srgbClr val="CCFFCC"/>
                </a:solidFill>
                <a:effectLst>
                  <a:outerShdw blurRad="50800" dist="38100" dir="2700000">
                    <a:srgbClr val="000000">
                      <a:alpha val="43000"/>
                    </a:srgbClr>
                  </a:outerShdw>
                </a:effectLst>
              </a:rPr>
              <a:t> System</a:t>
            </a:r>
            <a:endParaRPr lang="en-US" sz="3600" dirty="0">
              <a:solidFill>
                <a:srgbClr val="CCFFCC"/>
              </a:solidFill>
              <a:effectLst>
                <a:outerShdw blurRad="50800" dist="38100" dir="2700000">
                  <a:srgbClr val="000000">
                    <a:alpha val="43000"/>
                  </a:srgbClr>
                </a:outerShdw>
              </a:effectLst>
            </a:endParaRPr>
          </a:p>
        </p:txBody>
      </p:sp>
      <p:pic>
        <p:nvPicPr>
          <p:cNvPr id="7" name="Picture 6" descr="Seigneurs, Supper with.jpg"/>
          <p:cNvPicPr>
            <a:picLocks noChangeAspect="1"/>
          </p:cNvPicPr>
          <p:nvPr/>
        </p:nvPicPr>
        <p:blipFill>
          <a:blip r:embed="rId2"/>
          <a:stretch>
            <a:fillRect/>
          </a:stretch>
        </p:blipFill>
        <p:spPr>
          <a:xfrm>
            <a:off x="301950" y="193426"/>
            <a:ext cx="5705149" cy="3654673"/>
          </a:xfrm>
          <a:prstGeom prst="rect">
            <a:avLst/>
          </a:prstGeom>
        </p:spPr>
      </p:pic>
    </p:spTree>
    <p:extLst>
      <p:ext uri="{BB962C8B-B14F-4D97-AF65-F5344CB8AC3E}">
        <p14:creationId xmlns:p14="http://schemas.microsoft.com/office/powerpoint/2010/main" val="14901493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7476" y="1438648"/>
            <a:ext cx="2699794" cy="5262980"/>
          </a:xfrm>
          <a:prstGeom prst="rect">
            <a:avLst/>
          </a:prstGeom>
          <a:noFill/>
        </p:spPr>
        <p:txBody>
          <a:bodyPr wrap="square" rtlCol="0">
            <a:spAutoFit/>
          </a:bodyPr>
          <a:lstStyle/>
          <a:p>
            <a:pPr>
              <a:tabLst>
                <a:tab pos="269875" algn="l"/>
              </a:tabLst>
            </a:pPr>
            <a:r>
              <a:rPr lang="en-US" sz="2800" dirty="0" smtClean="0">
                <a:solidFill>
                  <a:srgbClr val="CCFFCC"/>
                </a:solidFill>
                <a:effectLst>
                  <a:outerShdw blurRad="50800" dist="38100" dir="2700000">
                    <a:srgbClr val="000000">
                      <a:alpha val="43000"/>
                    </a:srgbClr>
                  </a:outerShdw>
                </a:effectLst>
              </a:rPr>
              <a:t>Individual lots within a </a:t>
            </a:r>
            <a:r>
              <a:rPr lang="en-US" sz="2800" b="1" dirty="0" err="1" smtClean="0">
                <a:solidFill>
                  <a:srgbClr val="CCFFCC"/>
                </a:solidFill>
                <a:effectLst>
                  <a:outerShdw blurRad="50800" dist="38100" dir="2700000">
                    <a:srgbClr val="000000">
                      <a:alpha val="43000"/>
                    </a:srgbClr>
                  </a:outerShdw>
                </a:effectLst>
              </a:rPr>
              <a:t>seigneurie</a:t>
            </a:r>
            <a:r>
              <a:rPr lang="en-US" sz="2800" dirty="0" smtClean="0">
                <a:solidFill>
                  <a:srgbClr val="CCFFCC"/>
                </a:solidFill>
                <a:effectLst>
                  <a:outerShdw blurRad="50800" dist="38100" dir="2700000">
                    <a:srgbClr val="000000">
                      <a:alpha val="43000"/>
                    </a:srgbClr>
                  </a:outerShdw>
                </a:effectLst>
              </a:rPr>
              <a:t>, usually built along a river, were very narrow, were about 175.5 </a:t>
            </a:r>
            <a:r>
              <a:rPr lang="en-US" sz="2800" dirty="0" err="1" smtClean="0">
                <a:solidFill>
                  <a:srgbClr val="CCFFCC"/>
                </a:solidFill>
                <a:effectLst>
                  <a:outerShdw blurRad="50800" dist="38100" dir="2700000">
                    <a:srgbClr val="000000">
                      <a:alpha val="43000"/>
                    </a:srgbClr>
                  </a:outerShdw>
                </a:effectLst>
              </a:rPr>
              <a:t>m</a:t>
            </a:r>
            <a:r>
              <a:rPr lang="en-US" sz="2800" dirty="0" smtClean="0">
                <a:solidFill>
                  <a:srgbClr val="CCFFCC"/>
                </a:solidFill>
                <a:effectLst>
                  <a:outerShdw blurRad="50800" dist="38100" dir="2700000">
                    <a:srgbClr val="000000">
                      <a:alpha val="43000"/>
                    </a:srgbClr>
                  </a:outerShdw>
                </a:effectLst>
              </a:rPr>
              <a:t> wide, and extremely deep, about 1700 </a:t>
            </a:r>
            <a:r>
              <a:rPr lang="en-US" sz="2800" dirty="0" err="1" smtClean="0">
                <a:solidFill>
                  <a:srgbClr val="CCFFCC"/>
                </a:solidFill>
                <a:effectLst>
                  <a:outerShdw blurRad="50800" dist="38100" dir="2700000">
                    <a:srgbClr val="000000">
                      <a:alpha val="43000"/>
                    </a:srgbClr>
                  </a:outerShdw>
                </a:effectLst>
              </a:rPr>
              <a:t>m</a:t>
            </a:r>
            <a:r>
              <a:rPr lang="en-US" sz="2800" dirty="0" smtClean="0">
                <a:solidFill>
                  <a:srgbClr val="CCFFCC"/>
                </a:solidFill>
                <a:effectLst>
                  <a:outerShdw blurRad="50800" dist="38100" dir="2700000">
                    <a:srgbClr val="000000">
                      <a:alpha val="43000"/>
                    </a:srgbClr>
                  </a:outerShdw>
                </a:effectLst>
              </a:rPr>
              <a:t> long.</a:t>
            </a:r>
          </a:p>
        </p:txBody>
      </p:sp>
      <p:sp>
        <p:nvSpPr>
          <p:cNvPr id="9" name="Title 1"/>
          <p:cNvSpPr>
            <a:spLocks noGrp="1"/>
          </p:cNvSpPr>
          <p:nvPr>
            <p:ph type="title"/>
          </p:nvPr>
        </p:nvSpPr>
        <p:spPr>
          <a:xfrm>
            <a:off x="0" y="213133"/>
            <a:ext cx="3197868" cy="1110068"/>
          </a:xfrm>
        </p:spPr>
        <p:txBody>
          <a:bodyPr>
            <a:noAutofit/>
          </a:bodyPr>
          <a:lstStyle/>
          <a:p>
            <a:r>
              <a:rPr lang="en-US" sz="3600" dirty="0" err="1" smtClean="0">
                <a:solidFill>
                  <a:srgbClr val="CCFFCC"/>
                </a:solidFill>
                <a:effectLst>
                  <a:outerShdw blurRad="50800" dist="38100" dir="2700000">
                    <a:srgbClr val="000000">
                      <a:alpha val="43000"/>
                    </a:srgbClr>
                  </a:outerShdw>
                </a:effectLst>
              </a:rPr>
              <a:t>Seigneurial</a:t>
            </a:r>
            <a:r>
              <a:rPr lang="en-US" sz="3600" dirty="0" smtClean="0">
                <a:solidFill>
                  <a:srgbClr val="CCFFCC"/>
                </a:solidFill>
                <a:effectLst>
                  <a:outerShdw blurRad="50800" dist="38100" dir="2700000">
                    <a:srgbClr val="000000">
                      <a:alpha val="43000"/>
                    </a:srgbClr>
                  </a:outerShdw>
                </a:effectLst>
              </a:rPr>
              <a:t/>
            </a:r>
            <a:br>
              <a:rPr lang="en-US" sz="3600" dirty="0" smtClean="0">
                <a:solidFill>
                  <a:srgbClr val="CCFFCC"/>
                </a:solidFill>
                <a:effectLst>
                  <a:outerShdw blurRad="50800" dist="38100" dir="2700000">
                    <a:srgbClr val="000000">
                      <a:alpha val="43000"/>
                    </a:srgbClr>
                  </a:outerShdw>
                </a:effectLst>
              </a:rPr>
            </a:br>
            <a:r>
              <a:rPr lang="en-US" sz="3600" dirty="0" smtClean="0">
                <a:solidFill>
                  <a:srgbClr val="CCFFCC"/>
                </a:solidFill>
                <a:effectLst>
                  <a:outerShdw blurRad="50800" dist="38100" dir="2700000">
                    <a:srgbClr val="000000">
                      <a:alpha val="43000"/>
                    </a:srgbClr>
                  </a:outerShdw>
                </a:effectLst>
              </a:rPr>
              <a:t>System</a:t>
            </a:r>
            <a:endParaRPr lang="en-US" sz="3600" dirty="0">
              <a:solidFill>
                <a:srgbClr val="CCFFCC"/>
              </a:solidFill>
              <a:effectLst>
                <a:outerShdw blurRad="50800" dist="38100" dir="2700000">
                  <a:srgbClr val="000000">
                    <a:alpha val="43000"/>
                  </a:srgbClr>
                </a:outerShdw>
              </a:effectLst>
            </a:endParaRPr>
          </a:p>
        </p:txBody>
      </p:sp>
      <p:pic>
        <p:nvPicPr>
          <p:cNvPr id="7" name="Picture 6" descr="seigneurial-system-22.jpg"/>
          <p:cNvPicPr>
            <a:picLocks noChangeAspect="1"/>
          </p:cNvPicPr>
          <p:nvPr/>
        </p:nvPicPr>
        <p:blipFill>
          <a:blip r:embed="rId2"/>
          <a:stretch>
            <a:fillRect/>
          </a:stretch>
        </p:blipFill>
        <p:spPr>
          <a:xfrm>
            <a:off x="3197868" y="390744"/>
            <a:ext cx="5767493" cy="6021009"/>
          </a:xfrm>
          <a:prstGeom prst="rect">
            <a:avLst/>
          </a:prstGeom>
          <a:ln w="12700" cap="flat" cmpd="sng" algn="ctr">
            <a:solidFill>
              <a:schemeClr val="tx1"/>
            </a:solidFill>
            <a:prstDash val="solid"/>
            <a:round/>
            <a:headEnd type="none" w="med" len="med"/>
            <a:tailEnd type="none" w="med" len="med"/>
          </a:ln>
        </p:spPr>
      </p:pic>
    </p:spTree>
    <p:extLst>
      <p:ext uri="{BB962C8B-B14F-4D97-AF65-F5344CB8AC3E}">
        <p14:creationId xmlns:p14="http://schemas.microsoft.com/office/powerpoint/2010/main" val="2664104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ampshire, Portsmouth, The Arrival of the Fleet 18th century 1280pix.jpg"/>
          <p:cNvPicPr>
            <a:picLocks noChangeAspect="1"/>
          </p:cNvPicPr>
          <p:nvPr/>
        </p:nvPicPr>
        <p:blipFill>
          <a:blip r:embed="rId2"/>
          <a:stretch>
            <a:fillRect/>
          </a:stretch>
        </p:blipFill>
        <p:spPr>
          <a:xfrm>
            <a:off x="0" y="0"/>
            <a:ext cx="9144000" cy="6186488"/>
          </a:xfrm>
          <a:prstGeom prst="rect">
            <a:avLst/>
          </a:prstGeom>
        </p:spPr>
      </p:pic>
      <p:sp>
        <p:nvSpPr>
          <p:cNvPr id="7" name="Rounded Rectangle 6"/>
          <p:cNvSpPr/>
          <p:nvPr/>
        </p:nvSpPr>
        <p:spPr>
          <a:xfrm>
            <a:off x="526223" y="0"/>
            <a:ext cx="8088252" cy="2246769"/>
          </a:xfrm>
          <a:prstGeom prst="roundRect">
            <a:avLst/>
          </a:prstGeom>
          <a:solidFill>
            <a:schemeClr val="tx1">
              <a:alpha val="3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526223" y="0"/>
            <a:ext cx="8088252" cy="2246769"/>
          </a:xfrm>
          <a:prstGeom prst="rect">
            <a:avLst/>
          </a:prstGeom>
          <a:noFill/>
        </p:spPr>
        <p:txBody>
          <a:bodyPr wrap="square" rtlCol="0">
            <a:spAutoFit/>
          </a:bodyPr>
          <a:lstStyle/>
          <a:p>
            <a:r>
              <a:rPr lang="en-US" sz="2800" dirty="0" smtClean="0">
                <a:solidFill>
                  <a:srgbClr val="CCFFCC"/>
                </a:solidFill>
                <a:effectLst>
                  <a:outerShdw blurRad="50800" dist="38100" dir="2700000">
                    <a:srgbClr val="000000">
                      <a:alpha val="43000"/>
                    </a:srgbClr>
                  </a:outerShdw>
                </a:effectLst>
              </a:rPr>
              <a:t>During the French colonial period, France was Europe's dominant power. Its population during the 18th century was between 20 and 25 million inhabitants while that of the British Isles was estimated at 7 million.</a:t>
            </a:r>
            <a:endParaRPr lang="en-US" sz="2800" dirty="0">
              <a:solidFill>
                <a:srgbClr val="CCFFCC"/>
              </a:solidFill>
              <a:effectLst>
                <a:outerShdw blurRad="50800" dist="38100" dir="2700000">
                  <a:srgbClr val="000000">
                    <a:alpha val="43000"/>
                  </a:srgbClr>
                </a:outerShdw>
              </a:effectLst>
            </a:endParaRPr>
          </a:p>
        </p:txBody>
      </p:sp>
    </p:spTree>
    <p:extLst>
      <p:ext uri="{BB962C8B-B14F-4D97-AF65-F5344CB8AC3E}">
        <p14:creationId xmlns:p14="http://schemas.microsoft.com/office/powerpoint/2010/main" val="3845273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7402" y="301932"/>
            <a:ext cx="8525668" cy="1384995"/>
          </a:xfrm>
          <a:prstGeom prst="rect">
            <a:avLst/>
          </a:prstGeom>
          <a:noFill/>
        </p:spPr>
        <p:txBody>
          <a:bodyPr wrap="square" rtlCol="0">
            <a:spAutoFit/>
          </a:bodyPr>
          <a:lstStyle/>
          <a:p>
            <a:r>
              <a:rPr lang="en-US" sz="2800" dirty="0" smtClean="0">
                <a:solidFill>
                  <a:srgbClr val="CCFFCC"/>
                </a:solidFill>
                <a:effectLst>
                  <a:outerShdw blurRad="50800" dist="38100" dir="2700000">
                    <a:srgbClr val="000000">
                      <a:alpha val="43000"/>
                    </a:srgbClr>
                  </a:outerShdw>
                </a:effectLst>
              </a:rPr>
              <a:t>Under the Château Clique, English merchants and some seigneurs sought to develop new lands at the expense of the </a:t>
            </a:r>
            <a:r>
              <a:rPr lang="en-US" sz="2800" dirty="0" err="1" smtClean="0">
                <a:solidFill>
                  <a:srgbClr val="CCFFCC"/>
                </a:solidFill>
                <a:effectLst>
                  <a:outerShdw blurRad="50800" dist="38100" dir="2700000">
                    <a:srgbClr val="000000">
                      <a:alpha val="43000"/>
                    </a:srgbClr>
                  </a:outerShdw>
                </a:effectLst>
              </a:rPr>
              <a:t>Canadien</a:t>
            </a:r>
            <a:r>
              <a:rPr lang="en-US" sz="2800" dirty="0" smtClean="0">
                <a:solidFill>
                  <a:srgbClr val="CCFFCC"/>
                </a:solidFill>
                <a:effectLst>
                  <a:outerShdw blurRad="50800" dist="38100" dir="2700000">
                    <a:srgbClr val="000000">
                      <a:alpha val="43000"/>
                    </a:srgbClr>
                  </a:outerShdw>
                </a:effectLst>
              </a:rPr>
              <a:t> majority.</a:t>
            </a:r>
          </a:p>
        </p:txBody>
      </p:sp>
      <p:pic>
        <p:nvPicPr>
          <p:cNvPr id="6" name="Picture 5" descr="map-Eastern-Townships.jpg"/>
          <p:cNvPicPr>
            <a:picLocks noChangeAspect="1"/>
          </p:cNvPicPr>
          <p:nvPr/>
        </p:nvPicPr>
        <p:blipFill>
          <a:blip r:embed="rId2"/>
          <a:stretch>
            <a:fillRect/>
          </a:stretch>
        </p:blipFill>
        <p:spPr>
          <a:xfrm>
            <a:off x="2387003" y="1864547"/>
            <a:ext cx="6556067" cy="4709441"/>
          </a:xfrm>
          <a:prstGeom prst="rect">
            <a:avLst/>
          </a:prstGeom>
        </p:spPr>
      </p:pic>
      <p:sp>
        <p:nvSpPr>
          <p:cNvPr id="4" name="TextBox 3"/>
          <p:cNvSpPr txBox="1"/>
          <p:nvPr/>
        </p:nvSpPr>
        <p:spPr>
          <a:xfrm>
            <a:off x="417402" y="3099310"/>
            <a:ext cx="1969601" cy="1384995"/>
          </a:xfrm>
          <a:prstGeom prst="rect">
            <a:avLst/>
          </a:prstGeom>
          <a:noFill/>
        </p:spPr>
        <p:txBody>
          <a:bodyPr wrap="square" rtlCol="0">
            <a:spAutoFit/>
          </a:bodyPr>
          <a:lstStyle/>
          <a:p>
            <a:r>
              <a:rPr lang="en-US" sz="2800" dirty="0" smtClean="0">
                <a:solidFill>
                  <a:srgbClr val="CCFFCC"/>
                </a:solidFill>
                <a:effectLst>
                  <a:outerShdw blurRad="50800" dist="38100" dir="2700000">
                    <a:srgbClr val="000000">
                      <a:alpha val="43000"/>
                    </a:srgbClr>
                  </a:outerShdw>
                </a:effectLst>
              </a:rPr>
              <a:t>The</a:t>
            </a:r>
          </a:p>
          <a:p>
            <a:r>
              <a:rPr lang="en-US" sz="2800" dirty="0" smtClean="0">
                <a:solidFill>
                  <a:srgbClr val="CCFFCC"/>
                </a:solidFill>
                <a:effectLst>
                  <a:outerShdw blurRad="50800" dist="38100" dir="2700000">
                    <a:srgbClr val="000000">
                      <a:alpha val="43000"/>
                    </a:srgbClr>
                  </a:outerShdw>
                </a:effectLst>
              </a:rPr>
              <a:t>Eastern</a:t>
            </a:r>
          </a:p>
          <a:p>
            <a:r>
              <a:rPr lang="en-US" sz="2800" dirty="0" smtClean="0">
                <a:solidFill>
                  <a:srgbClr val="CCFFCC"/>
                </a:solidFill>
                <a:effectLst>
                  <a:outerShdw blurRad="50800" dist="38100" dir="2700000">
                    <a:srgbClr val="000000">
                      <a:alpha val="43000"/>
                    </a:srgbClr>
                  </a:outerShdw>
                </a:effectLst>
              </a:rPr>
              <a:t>Townships</a:t>
            </a:r>
            <a:endParaRPr lang="en-US" sz="2800" dirty="0"/>
          </a:p>
        </p:txBody>
      </p:sp>
    </p:spTree>
    <p:extLst>
      <p:ext uri="{BB962C8B-B14F-4D97-AF65-F5344CB8AC3E}">
        <p14:creationId xmlns:p14="http://schemas.microsoft.com/office/powerpoint/2010/main" val="7362164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731776" y="1352988"/>
            <a:ext cx="5726699" cy="2971852"/>
          </a:xfrm>
        </p:spPr>
        <p:txBody>
          <a:bodyPr>
            <a:noAutofit/>
          </a:bodyPr>
          <a:lstStyle/>
          <a:p>
            <a:r>
              <a:rPr lang="en-US" sz="4800" b="1" dirty="0" smtClean="0">
                <a:solidFill>
                  <a:srgbClr val="CCFFCC"/>
                </a:solidFill>
                <a:effectLst>
                  <a:outerShdw blurRad="50800" dist="38100" dir="2700000">
                    <a:srgbClr val="000000">
                      <a:alpha val="90000"/>
                    </a:srgbClr>
                  </a:outerShdw>
                </a:effectLst>
              </a:rPr>
              <a:t>The Rise of</a:t>
            </a:r>
            <a:br>
              <a:rPr lang="en-US" sz="4800" b="1" dirty="0" smtClean="0">
                <a:solidFill>
                  <a:srgbClr val="CCFFCC"/>
                </a:solidFill>
                <a:effectLst>
                  <a:outerShdw blurRad="50800" dist="38100" dir="2700000">
                    <a:srgbClr val="000000">
                      <a:alpha val="90000"/>
                    </a:srgbClr>
                  </a:outerShdw>
                </a:effectLst>
              </a:rPr>
            </a:br>
            <a:r>
              <a:rPr lang="en-US" sz="4800" b="1" dirty="0" smtClean="0">
                <a:solidFill>
                  <a:srgbClr val="CCFFCC"/>
                </a:solidFill>
                <a:effectLst>
                  <a:outerShdw blurRad="50800" dist="38100" dir="2700000">
                    <a:srgbClr val="000000">
                      <a:alpha val="90000"/>
                    </a:srgbClr>
                  </a:outerShdw>
                </a:effectLst>
              </a:rPr>
              <a:t>Montreal</a:t>
            </a:r>
            <a:endParaRPr lang="en-US" sz="4800" b="1" dirty="0">
              <a:solidFill>
                <a:srgbClr val="CCFFCC"/>
              </a:solidFill>
              <a:effectLst>
                <a:outerShdw blurRad="50800" dist="38100" dir="2700000">
                  <a:srgbClr val="000000">
                    <a:alpha val="90000"/>
                  </a:srgbClr>
                </a:outerShdw>
              </a:effectLst>
            </a:endParaRPr>
          </a:p>
        </p:txBody>
      </p:sp>
    </p:spTree>
    <p:extLst>
      <p:ext uri="{BB962C8B-B14F-4D97-AF65-F5344CB8AC3E}">
        <p14:creationId xmlns:p14="http://schemas.microsoft.com/office/powerpoint/2010/main" val="35770710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9938" y="141107"/>
            <a:ext cx="8863969" cy="584776"/>
          </a:xfrm>
          <a:prstGeom prst="rect">
            <a:avLst/>
          </a:prstGeom>
          <a:noFill/>
        </p:spPr>
        <p:txBody>
          <a:bodyPr wrap="square" rtlCol="0">
            <a:spAutoFit/>
          </a:bodyPr>
          <a:lstStyle/>
          <a:p>
            <a:pPr algn="ctr"/>
            <a:r>
              <a:rPr lang="en-US" sz="3200" dirty="0" smtClean="0">
                <a:solidFill>
                  <a:srgbClr val="CCFFCC"/>
                </a:solidFill>
                <a:effectLst>
                  <a:outerShdw blurRad="50800" dist="38100" dir="2700000">
                    <a:srgbClr val="000000">
                      <a:alpha val="43000"/>
                    </a:srgbClr>
                  </a:outerShdw>
                </a:effectLst>
              </a:rPr>
              <a:t>Street Plan of Montreal, circa 1810</a:t>
            </a:r>
            <a:endParaRPr lang="en-US" sz="3200" dirty="0">
              <a:solidFill>
                <a:srgbClr val="CCFFCC"/>
              </a:solidFill>
              <a:effectLst>
                <a:outerShdw blurRad="50800" dist="38100" dir="2700000">
                  <a:srgbClr val="000000">
                    <a:alpha val="43000"/>
                  </a:srgbClr>
                </a:outerShdw>
              </a:effectLst>
            </a:endParaRPr>
          </a:p>
        </p:txBody>
      </p:sp>
      <p:pic>
        <p:nvPicPr>
          <p:cNvPr id="9" name="Picture 8" descr="Montreal Street Plan 1.jpg"/>
          <p:cNvPicPr>
            <a:picLocks noChangeAspect="1"/>
          </p:cNvPicPr>
          <p:nvPr/>
        </p:nvPicPr>
        <p:blipFill>
          <a:blip r:embed="rId2"/>
          <a:stretch>
            <a:fillRect/>
          </a:stretch>
        </p:blipFill>
        <p:spPr>
          <a:xfrm>
            <a:off x="-2225" y="1225515"/>
            <a:ext cx="9144481" cy="5115194"/>
          </a:xfrm>
          <a:prstGeom prst="rect">
            <a:avLst/>
          </a:prstGeom>
        </p:spPr>
      </p:pic>
    </p:spTree>
    <p:extLst>
      <p:ext uri="{BB962C8B-B14F-4D97-AF65-F5344CB8AC3E}">
        <p14:creationId xmlns:p14="http://schemas.microsoft.com/office/powerpoint/2010/main" val="19759877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9938" y="141107"/>
            <a:ext cx="8863969" cy="584776"/>
          </a:xfrm>
          <a:prstGeom prst="rect">
            <a:avLst/>
          </a:prstGeom>
          <a:noFill/>
        </p:spPr>
        <p:txBody>
          <a:bodyPr wrap="square" rtlCol="0">
            <a:spAutoFit/>
          </a:bodyPr>
          <a:lstStyle/>
          <a:p>
            <a:pPr algn="ctr"/>
            <a:r>
              <a:rPr lang="en-US" sz="3200" dirty="0" smtClean="0">
                <a:solidFill>
                  <a:srgbClr val="CCFFCC"/>
                </a:solidFill>
                <a:effectLst>
                  <a:outerShdw blurRad="50800" dist="38100" dir="2700000">
                    <a:srgbClr val="000000">
                      <a:alpha val="43000"/>
                    </a:srgbClr>
                  </a:outerShdw>
                </a:effectLst>
              </a:rPr>
              <a:t>Montreal, 1850.</a:t>
            </a:r>
            <a:endParaRPr lang="en-US" sz="3200" dirty="0">
              <a:solidFill>
                <a:srgbClr val="CCFFCC"/>
              </a:solidFill>
              <a:effectLst>
                <a:outerShdw blurRad="50800" dist="38100" dir="2700000">
                  <a:srgbClr val="000000">
                    <a:alpha val="43000"/>
                  </a:srgbClr>
                </a:outerShdw>
              </a:effectLst>
            </a:endParaRPr>
          </a:p>
        </p:txBody>
      </p:sp>
      <p:pic>
        <p:nvPicPr>
          <p:cNvPr id="6" name="Picture 5" descr="Montreal 1850.jpg"/>
          <p:cNvPicPr>
            <a:picLocks noChangeAspect="1"/>
          </p:cNvPicPr>
          <p:nvPr/>
        </p:nvPicPr>
        <p:blipFill>
          <a:blip r:embed="rId2"/>
          <a:stretch>
            <a:fillRect/>
          </a:stretch>
        </p:blipFill>
        <p:spPr>
          <a:xfrm>
            <a:off x="928474" y="0"/>
            <a:ext cx="7287051" cy="6858000"/>
          </a:xfrm>
          <a:prstGeom prst="rect">
            <a:avLst/>
          </a:prstGeom>
        </p:spPr>
      </p:pic>
    </p:spTree>
    <p:extLst>
      <p:ext uri="{BB962C8B-B14F-4D97-AF65-F5344CB8AC3E}">
        <p14:creationId xmlns:p14="http://schemas.microsoft.com/office/powerpoint/2010/main" val="31400622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ontreal from Mont Royal.jpg"/>
          <p:cNvPicPr>
            <a:picLocks noChangeAspect="1"/>
          </p:cNvPicPr>
          <p:nvPr/>
        </p:nvPicPr>
        <p:blipFill>
          <a:blip r:embed="rId2"/>
          <a:stretch>
            <a:fillRect/>
          </a:stretch>
        </p:blipFill>
        <p:spPr>
          <a:xfrm>
            <a:off x="1116" y="0"/>
            <a:ext cx="9141768" cy="6858000"/>
          </a:xfrm>
          <a:prstGeom prst="rect">
            <a:avLst/>
          </a:prstGeom>
        </p:spPr>
      </p:pic>
      <p:sp>
        <p:nvSpPr>
          <p:cNvPr id="7" name="TextBox 6"/>
          <p:cNvSpPr txBox="1"/>
          <p:nvPr/>
        </p:nvSpPr>
        <p:spPr>
          <a:xfrm>
            <a:off x="149938" y="141107"/>
            <a:ext cx="8863969" cy="584776"/>
          </a:xfrm>
          <a:prstGeom prst="rect">
            <a:avLst/>
          </a:prstGeom>
          <a:noFill/>
        </p:spPr>
        <p:txBody>
          <a:bodyPr wrap="square" rtlCol="0">
            <a:spAutoFit/>
          </a:bodyPr>
          <a:lstStyle/>
          <a:p>
            <a:pPr algn="ctr"/>
            <a:r>
              <a:rPr lang="en-US" sz="3200" dirty="0" smtClean="0">
                <a:solidFill>
                  <a:srgbClr val="800000"/>
                </a:solidFill>
                <a:effectLst>
                  <a:outerShdw blurRad="50800" dist="38100" dir="2700000">
                    <a:srgbClr val="000000">
                      <a:alpha val="43000"/>
                    </a:srgbClr>
                  </a:outerShdw>
                </a:effectLst>
              </a:rPr>
              <a:t>Montreal</a:t>
            </a:r>
            <a:endParaRPr lang="en-US" sz="3200" dirty="0">
              <a:solidFill>
                <a:srgbClr val="800000"/>
              </a:solidFill>
              <a:effectLst>
                <a:outerShdw blurRad="50800" dist="38100" dir="2700000">
                  <a:srgbClr val="000000">
                    <a:alpha val="43000"/>
                  </a:srgbClr>
                </a:outerShdw>
              </a:effectLst>
            </a:endParaRPr>
          </a:p>
        </p:txBody>
      </p:sp>
    </p:spTree>
    <p:extLst>
      <p:ext uri="{BB962C8B-B14F-4D97-AF65-F5344CB8AC3E}">
        <p14:creationId xmlns:p14="http://schemas.microsoft.com/office/powerpoint/2010/main" val="3640223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7402" y="337456"/>
            <a:ext cx="8525668" cy="1815882"/>
          </a:xfrm>
          <a:prstGeom prst="rect">
            <a:avLst/>
          </a:prstGeom>
          <a:noFill/>
        </p:spPr>
        <p:txBody>
          <a:bodyPr wrap="square" rtlCol="0">
            <a:spAutoFit/>
          </a:bodyPr>
          <a:lstStyle/>
          <a:p>
            <a:r>
              <a:rPr lang="en-US" sz="2800" dirty="0" smtClean="0">
                <a:solidFill>
                  <a:srgbClr val="CCFFCC"/>
                </a:solidFill>
                <a:effectLst>
                  <a:outerShdw blurRad="50800" dist="38100" dir="2700000">
                    <a:srgbClr val="000000">
                      <a:alpha val="43000"/>
                    </a:srgbClr>
                  </a:outerShdw>
                </a:effectLst>
              </a:rPr>
              <a:t>The end of the American Revolutionary War and the coming of the Loyalists led to a number of new developments in the province of Quebec, and particularly, its growing metropolis, </a:t>
            </a:r>
            <a:r>
              <a:rPr lang="en-US" sz="2800" dirty="0" err="1" smtClean="0">
                <a:solidFill>
                  <a:srgbClr val="CCFFCC"/>
                </a:solidFill>
                <a:effectLst>
                  <a:outerShdw blurRad="50800" dist="38100" dir="2700000">
                    <a:srgbClr val="000000">
                      <a:alpha val="43000"/>
                    </a:srgbClr>
                  </a:outerShdw>
                </a:effectLst>
              </a:rPr>
              <a:t>Montréal</a:t>
            </a:r>
            <a:r>
              <a:rPr lang="en-US" sz="2800" dirty="0" smtClean="0">
                <a:solidFill>
                  <a:srgbClr val="CCFFCC"/>
                </a:solidFill>
                <a:effectLst>
                  <a:outerShdw blurRad="50800" dist="38100" dir="2700000">
                    <a:srgbClr val="000000">
                      <a:alpha val="43000"/>
                    </a:srgbClr>
                  </a:outerShdw>
                </a:effectLst>
              </a:rPr>
              <a:t>.</a:t>
            </a:r>
          </a:p>
        </p:txBody>
      </p:sp>
      <p:pic>
        <p:nvPicPr>
          <p:cNvPr id="9" name="Picture 8" descr="MONTREAL waterfront.JPG"/>
          <p:cNvPicPr>
            <a:picLocks noChangeAspect="1"/>
          </p:cNvPicPr>
          <p:nvPr/>
        </p:nvPicPr>
        <p:blipFill>
          <a:blip r:embed="rId2"/>
          <a:stretch>
            <a:fillRect/>
          </a:stretch>
        </p:blipFill>
        <p:spPr>
          <a:xfrm>
            <a:off x="1" y="2314579"/>
            <a:ext cx="9144000" cy="4543422"/>
          </a:xfrm>
          <a:prstGeom prst="rect">
            <a:avLst/>
          </a:prstGeom>
        </p:spPr>
      </p:pic>
    </p:spTree>
    <p:extLst>
      <p:ext uri="{BB962C8B-B14F-4D97-AF65-F5344CB8AC3E}">
        <p14:creationId xmlns:p14="http://schemas.microsoft.com/office/powerpoint/2010/main" val="23424204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ur traders at Montreal.jpg"/>
          <p:cNvPicPr>
            <a:picLocks noChangeAspect="1"/>
          </p:cNvPicPr>
          <p:nvPr/>
        </p:nvPicPr>
        <p:blipFill>
          <a:blip r:embed="rId2"/>
          <a:stretch>
            <a:fillRect/>
          </a:stretch>
        </p:blipFill>
        <p:spPr>
          <a:xfrm>
            <a:off x="18970" y="0"/>
            <a:ext cx="9125029" cy="6872288"/>
          </a:xfrm>
          <a:prstGeom prst="rect">
            <a:avLst/>
          </a:prstGeom>
        </p:spPr>
      </p:pic>
      <p:sp>
        <p:nvSpPr>
          <p:cNvPr id="5" name="TextBox 4"/>
          <p:cNvSpPr txBox="1"/>
          <p:nvPr/>
        </p:nvSpPr>
        <p:spPr>
          <a:xfrm>
            <a:off x="417402" y="301932"/>
            <a:ext cx="8525668" cy="1815882"/>
          </a:xfrm>
          <a:prstGeom prst="rect">
            <a:avLst/>
          </a:prstGeom>
          <a:noFill/>
        </p:spPr>
        <p:txBody>
          <a:bodyPr wrap="square" rtlCol="0">
            <a:spAutoFit/>
          </a:bodyPr>
          <a:lstStyle/>
          <a:p>
            <a:r>
              <a:rPr lang="en-US" sz="2800" dirty="0" smtClean="0">
                <a:solidFill>
                  <a:srgbClr val="CCFFCC"/>
                </a:solidFill>
                <a:effectLst>
                  <a:outerShdw blurRad="50800" dist="38100" dir="2700000">
                    <a:srgbClr val="000000">
                      <a:alpha val="43000"/>
                    </a:srgbClr>
                  </a:outerShdw>
                </a:effectLst>
              </a:rPr>
              <a:t>The business climate was revitalized by peace and stability, and by Montréal's continuing role in the western fur trade, and as an </a:t>
            </a:r>
            <a:r>
              <a:rPr lang="en-US" sz="2800" dirty="0" err="1" smtClean="0">
                <a:solidFill>
                  <a:srgbClr val="CCFFCC"/>
                </a:solidFill>
                <a:effectLst>
                  <a:outerShdw blurRad="50800" dist="38100" dir="2700000">
                    <a:srgbClr val="000000">
                      <a:alpha val="43000"/>
                    </a:srgbClr>
                  </a:outerShdw>
                </a:effectLst>
              </a:rPr>
              <a:t>entrepot</a:t>
            </a:r>
            <a:r>
              <a:rPr lang="en-US" sz="2800" dirty="0" smtClean="0">
                <a:solidFill>
                  <a:srgbClr val="CCFFCC"/>
                </a:solidFill>
                <a:effectLst>
                  <a:outerShdw blurRad="50800" dist="38100" dir="2700000">
                    <a:srgbClr val="000000">
                      <a:alpha val="43000"/>
                    </a:srgbClr>
                  </a:outerShdw>
                </a:effectLst>
              </a:rPr>
              <a:t> (distribution centre) for Great Lakes trade.</a:t>
            </a:r>
          </a:p>
        </p:txBody>
      </p:sp>
      <p:sp>
        <p:nvSpPr>
          <p:cNvPr id="6" name="TextBox 5"/>
          <p:cNvSpPr txBox="1"/>
          <p:nvPr/>
        </p:nvSpPr>
        <p:spPr>
          <a:xfrm>
            <a:off x="7202413" y="4964224"/>
            <a:ext cx="1740657" cy="1200328"/>
          </a:xfrm>
          <a:prstGeom prst="rect">
            <a:avLst/>
          </a:prstGeom>
          <a:noFill/>
          <a:effectLst>
            <a:outerShdw blurRad="50800" dist="38100" dir="2700000">
              <a:srgbClr val="000000">
                <a:alpha val="90000"/>
              </a:srgbClr>
            </a:outerShdw>
          </a:effectLst>
        </p:spPr>
        <p:txBody>
          <a:bodyPr wrap="square" rtlCol="0">
            <a:spAutoFit/>
          </a:bodyPr>
          <a:lstStyle/>
          <a:p>
            <a:r>
              <a:rPr lang="en-US" sz="2400" dirty="0" smtClean="0">
                <a:solidFill>
                  <a:srgbClr val="CCFFCC"/>
                </a:solidFill>
              </a:rPr>
              <a:t>Fur </a:t>
            </a:r>
            <a:r>
              <a:rPr lang="en-US" sz="2400" dirty="0" err="1" smtClean="0">
                <a:solidFill>
                  <a:srgbClr val="CCFFCC"/>
                </a:solidFill>
              </a:rPr>
              <a:t>Traders, Montréal</a:t>
            </a:r>
            <a:endParaRPr lang="en-US" sz="2400" dirty="0">
              <a:solidFill>
                <a:srgbClr val="CCFFCC"/>
              </a:solidFill>
            </a:endParaRPr>
          </a:p>
        </p:txBody>
      </p:sp>
    </p:spTree>
    <p:extLst>
      <p:ext uri="{BB962C8B-B14F-4D97-AF65-F5344CB8AC3E}">
        <p14:creationId xmlns:p14="http://schemas.microsoft.com/office/powerpoint/2010/main" val="8098435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7402" y="799249"/>
            <a:ext cx="3667813" cy="4401205"/>
          </a:xfrm>
          <a:prstGeom prst="rect">
            <a:avLst/>
          </a:prstGeom>
          <a:noFill/>
        </p:spPr>
        <p:txBody>
          <a:bodyPr wrap="square" rtlCol="0">
            <a:spAutoFit/>
          </a:bodyPr>
          <a:lstStyle/>
          <a:p>
            <a:r>
              <a:rPr lang="en-US" sz="2800" dirty="0" smtClean="0">
                <a:solidFill>
                  <a:srgbClr val="CCFFCC"/>
                </a:solidFill>
                <a:effectLst>
                  <a:outerShdw blurRad="50800" dist="38100" dir="2700000">
                    <a:srgbClr val="000000">
                      <a:alpha val="43000"/>
                    </a:srgbClr>
                  </a:outerShdw>
                </a:effectLst>
              </a:rPr>
              <a:t>The level of literacy grew. In 1777, the first entirely French newspaper in Canada appeared in </a:t>
            </a:r>
            <a:r>
              <a:rPr lang="en-US" sz="2800" dirty="0" err="1" smtClean="0">
                <a:solidFill>
                  <a:srgbClr val="CCFFCC"/>
                </a:solidFill>
                <a:effectLst>
                  <a:outerShdw blurRad="50800" dist="38100" dir="2700000">
                    <a:srgbClr val="000000">
                      <a:alpha val="43000"/>
                    </a:srgbClr>
                  </a:outerShdw>
                </a:effectLst>
              </a:rPr>
              <a:t>Montréal</a:t>
            </a:r>
            <a:r>
              <a:rPr lang="en-US" sz="2800" dirty="0" smtClean="0">
                <a:solidFill>
                  <a:srgbClr val="CCFFCC"/>
                </a:solidFill>
                <a:effectLst>
                  <a:outerShdw blurRad="50800" dist="38100" dir="2700000">
                    <a:srgbClr val="000000">
                      <a:alpha val="43000"/>
                    </a:srgbClr>
                  </a:outerShdw>
                </a:effectLst>
              </a:rPr>
              <a:t>. In 1792, Canada's first magazine, </a:t>
            </a:r>
            <a:r>
              <a:rPr lang="en-US" sz="2800" i="1" dirty="0" smtClean="0">
                <a:solidFill>
                  <a:srgbClr val="CCFFCC"/>
                </a:solidFill>
                <a:effectLst>
                  <a:outerShdw blurRad="50800" dist="38100" dir="2700000">
                    <a:srgbClr val="000000">
                      <a:alpha val="43000"/>
                    </a:srgbClr>
                  </a:outerShdw>
                </a:effectLst>
              </a:rPr>
              <a:t>The Quebec Magazine</a:t>
            </a:r>
            <a:r>
              <a:rPr lang="en-US" sz="2800" dirty="0" smtClean="0">
                <a:solidFill>
                  <a:srgbClr val="CCFFCC"/>
                </a:solidFill>
                <a:effectLst>
                  <a:outerShdw blurRad="50800" dist="38100" dir="2700000">
                    <a:srgbClr val="000000">
                      <a:alpha val="43000"/>
                    </a:srgbClr>
                  </a:outerShdw>
                </a:effectLst>
              </a:rPr>
              <a:t>, was published.</a:t>
            </a:r>
          </a:p>
        </p:txBody>
      </p:sp>
      <p:pic>
        <p:nvPicPr>
          <p:cNvPr id="3" name="Picture 2" descr="Quebec Magazine.jpg"/>
          <p:cNvPicPr>
            <a:picLocks noChangeAspect="1"/>
          </p:cNvPicPr>
          <p:nvPr/>
        </p:nvPicPr>
        <p:blipFill>
          <a:blip r:embed="rId2"/>
          <a:stretch>
            <a:fillRect/>
          </a:stretch>
        </p:blipFill>
        <p:spPr>
          <a:xfrm>
            <a:off x="4218063" y="301932"/>
            <a:ext cx="4532493" cy="6092060"/>
          </a:xfrm>
          <a:prstGeom prst="rect">
            <a:avLst/>
          </a:prstGeom>
        </p:spPr>
      </p:pic>
    </p:spTree>
    <p:extLst>
      <p:ext uri="{BB962C8B-B14F-4D97-AF65-F5344CB8AC3E}">
        <p14:creationId xmlns:p14="http://schemas.microsoft.com/office/powerpoint/2010/main" val="14620001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44353" y="515072"/>
            <a:ext cx="3783265" cy="5262980"/>
          </a:xfrm>
          <a:prstGeom prst="rect">
            <a:avLst/>
          </a:prstGeom>
          <a:noFill/>
        </p:spPr>
        <p:txBody>
          <a:bodyPr wrap="square" rtlCol="0">
            <a:spAutoFit/>
          </a:bodyPr>
          <a:lstStyle/>
          <a:p>
            <a:r>
              <a:rPr lang="en-US" sz="2800" dirty="0" smtClean="0">
                <a:solidFill>
                  <a:srgbClr val="CCFFCC"/>
                </a:solidFill>
                <a:effectLst>
                  <a:outerShdw blurRad="50800" dist="38100" dir="2700000">
                    <a:srgbClr val="000000">
                      <a:alpha val="43000"/>
                    </a:srgbClr>
                  </a:outerShdw>
                </a:effectLst>
              </a:rPr>
              <a:t>Apart from publishing, other businesses boomed as well. In 1780, Canada's first company shares were traded in </a:t>
            </a:r>
            <a:r>
              <a:rPr lang="en-US" sz="2800" dirty="0" err="1" smtClean="0">
                <a:solidFill>
                  <a:srgbClr val="CCFFCC"/>
                </a:solidFill>
                <a:effectLst>
                  <a:outerShdw blurRad="50800" dist="38100" dir="2700000">
                    <a:srgbClr val="000000">
                      <a:alpha val="43000"/>
                    </a:srgbClr>
                  </a:outerShdw>
                </a:effectLst>
              </a:rPr>
              <a:t>Québec</a:t>
            </a:r>
            <a:r>
              <a:rPr lang="en-US" sz="2800" dirty="0" smtClean="0">
                <a:solidFill>
                  <a:srgbClr val="CCFFCC"/>
                </a:solidFill>
                <a:effectLst>
                  <a:outerShdw blurRad="50800" dist="38100" dir="2700000">
                    <a:srgbClr val="000000">
                      <a:alpha val="43000"/>
                    </a:srgbClr>
                  </a:outerShdw>
                </a:effectLst>
              </a:rPr>
              <a:t> City, as a small stock exchange was set up.</a:t>
            </a:r>
          </a:p>
          <a:p>
            <a:endParaRPr lang="en-US" sz="2800" dirty="0" smtClean="0">
              <a:solidFill>
                <a:srgbClr val="CCFFCC"/>
              </a:solidFill>
              <a:effectLst>
                <a:outerShdw blurRad="50800" dist="38100" dir="2700000">
                  <a:srgbClr val="000000">
                    <a:alpha val="43000"/>
                  </a:srgbClr>
                </a:outerShdw>
              </a:effectLst>
            </a:endParaRPr>
          </a:p>
          <a:p>
            <a:r>
              <a:rPr lang="en-US" sz="2800" dirty="0" smtClean="0">
                <a:solidFill>
                  <a:srgbClr val="CCFFCC"/>
                </a:solidFill>
                <a:effectLst>
                  <a:outerShdw blurRad="50800" dist="38100" dir="2700000">
                    <a:srgbClr val="000000">
                      <a:alpha val="43000"/>
                    </a:srgbClr>
                  </a:outerShdw>
                </a:effectLst>
              </a:rPr>
              <a:t>On July 28, 1786 John Molson opened his brewery in </a:t>
            </a:r>
            <a:r>
              <a:rPr lang="en-US" sz="2800" dirty="0" err="1" smtClean="0">
                <a:solidFill>
                  <a:srgbClr val="CCFFCC"/>
                </a:solidFill>
                <a:effectLst>
                  <a:outerShdw blurRad="50800" dist="38100" dir="2700000">
                    <a:srgbClr val="000000">
                      <a:alpha val="43000"/>
                    </a:srgbClr>
                  </a:outerShdw>
                </a:effectLst>
              </a:rPr>
              <a:t>Montréal</a:t>
            </a:r>
            <a:r>
              <a:rPr lang="en-US" sz="2800" dirty="0" smtClean="0">
                <a:solidFill>
                  <a:srgbClr val="CCFFCC"/>
                </a:solidFill>
                <a:effectLst>
                  <a:outerShdw blurRad="50800" dist="38100" dir="2700000">
                    <a:srgbClr val="000000">
                      <a:alpha val="43000"/>
                    </a:srgbClr>
                  </a:outerShdw>
                </a:effectLst>
              </a:rPr>
              <a:t>.</a:t>
            </a:r>
          </a:p>
        </p:txBody>
      </p:sp>
      <p:pic>
        <p:nvPicPr>
          <p:cNvPr id="3" name="Picture 2" descr="MOLSONJ2.JPG"/>
          <p:cNvPicPr>
            <a:picLocks noChangeAspect="1"/>
          </p:cNvPicPr>
          <p:nvPr/>
        </p:nvPicPr>
        <p:blipFill>
          <a:blip r:embed="rId2"/>
          <a:stretch>
            <a:fillRect/>
          </a:stretch>
        </p:blipFill>
        <p:spPr>
          <a:xfrm>
            <a:off x="-1" y="-1"/>
            <a:ext cx="4723441" cy="6287425"/>
          </a:xfrm>
          <a:prstGeom prst="rect">
            <a:avLst/>
          </a:prstGeom>
        </p:spPr>
      </p:pic>
      <p:sp>
        <p:nvSpPr>
          <p:cNvPr id="4" name="TextBox 3"/>
          <p:cNvSpPr txBox="1"/>
          <p:nvPr/>
        </p:nvSpPr>
        <p:spPr>
          <a:xfrm>
            <a:off x="0" y="6287424"/>
            <a:ext cx="4723440" cy="523220"/>
          </a:xfrm>
          <a:prstGeom prst="rect">
            <a:avLst/>
          </a:prstGeom>
          <a:noFill/>
        </p:spPr>
        <p:txBody>
          <a:bodyPr wrap="square" rtlCol="0">
            <a:spAutoFit/>
          </a:bodyPr>
          <a:lstStyle/>
          <a:p>
            <a:pPr algn="ctr"/>
            <a:r>
              <a:rPr lang="en-US" sz="2800" dirty="0" smtClean="0">
                <a:solidFill>
                  <a:srgbClr val="CCFFCC"/>
                </a:solidFill>
                <a:effectLst>
                  <a:outerShdw blurRad="50800" dist="38100" dir="2700000">
                    <a:srgbClr val="000000">
                      <a:alpha val="43000"/>
                    </a:srgbClr>
                  </a:outerShdw>
                </a:effectLst>
              </a:rPr>
              <a:t>John Molson</a:t>
            </a:r>
          </a:p>
        </p:txBody>
      </p:sp>
    </p:spTree>
    <p:extLst>
      <p:ext uri="{BB962C8B-B14F-4D97-AF65-F5344CB8AC3E}">
        <p14:creationId xmlns:p14="http://schemas.microsoft.com/office/powerpoint/2010/main" val="19384552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awmill, Ottawa Valley.jpg"/>
          <p:cNvPicPr>
            <a:picLocks noChangeAspect="1"/>
          </p:cNvPicPr>
          <p:nvPr/>
        </p:nvPicPr>
        <p:blipFill>
          <a:blip r:embed="rId2"/>
          <a:stretch>
            <a:fillRect/>
          </a:stretch>
        </p:blipFill>
        <p:spPr>
          <a:xfrm>
            <a:off x="3527665" y="266416"/>
            <a:ext cx="5412074" cy="5772230"/>
          </a:xfrm>
          <a:prstGeom prst="rect">
            <a:avLst/>
          </a:prstGeom>
        </p:spPr>
      </p:pic>
      <p:sp>
        <p:nvSpPr>
          <p:cNvPr id="6" name="TextBox 5"/>
          <p:cNvSpPr txBox="1"/>
          <p:nvPr/>
        </p:nvSpPr>
        <p:spPr>
          <a:xfrm>
            <a:off x="1000212" y="6207438"/>
            <a:ext cx="7939527" cy="461665"/>
          </a:xfrm>
          <a:prstGeom prst="rect">
            <a:avLst/>
          </a:prstGeom>
          <a:noFill/>
        </p:spPr>
        <p:txBody>
          <a:bodyPr wrap="square" rtlCol="0">
            <a:spAutoFit/>
          </a:bodyPr>
          <a:lstStyle/>
          <a:p>
            <a:r>
              <a:rPr lang="en-US" sz="2400" dirty="0" smtClean="0">
                <a:solidFill>
                  <a:srgbClr val="CCFFCC"/>
                </a:solidFill>
                <a:effectLst>
                  <a:outerShdw blurRad="50800" dist="38100" dir="2700000">
                    <a:srgbClr val="000000">
                      <a:alpha val="88000"/>
                    </a:srgbClr>
                  </a:outerShdw>
                </a:effectLst>
              </a:rPr>
              <a:t>William </a:t>
            </a:r>
            <a:r>
              <a:rPr lang="en-US" sz="2400" dirty="0" err="1" smtClean="0">
                <a:solidFill>
                  <a:srgbClr val="CCFFCC"/>
                </a:solidFill>
                <a:effectLst>
                  <a:outerShdw blurRad="50800" dist="38100" dir="2700000">
                    <a:srgbClr val="000000">
                      <a:alpha val="88000"/>
                    </a:srgbClr>
                  </a:outerShdw>
                </a:effectLst>
              </a:rPr>
              <a:t>Notman</a:t>
            </a:r>
            <a:r>
              <a:rPr lang="en-US" sz="2400" dirty="0" smtClean="0">
                <a:solidFill>
                  <a:srgbClr val="CCFFCC"/>
                </a:solidFill>
                <a:effectLst>
                  <a:outerShdw blurRad="50800" dist="38100" dir="2700000">
                    <a:srgbClr val="000000">
                      <a:alpha val="88000"/>
                    </a:srgbClr>
                  </a:outerShdw>
                </a:effectLst>
              </a:rPr>
              <a:t>, "Sawmill and tail race, Ottawa River." </a:t>
            </a:r>
            <a:endParaRPr lang="en-US" sz="2400" dirty="0">
              <a:solidFill>
                <a:srgbClr val="CCFFCC"/>
              </a:solidFill>
              <a:effectLst>
                <a:outerShdw blurRad="50800" dist="38100" dir="2700000">
                  <a:srgbClr val="000000">
                    <a:alpha val="88000"/>
                  </a:srgbClr>
                </a:outerShdw>
              </a:effectLst>
            </a:endParaRPr>
          </a:p>
        </p:txBody>
      </p:sp>
      <p:sp>
        <p:nvSpPr>
          <p:cNvPr id="7" name="TextBox 6"/>
          <p:cNvSpPr txBox="1"/>
          <p:nvPr/>
        </p:nvSpPr>
        <p:spPr>
          <a:xfrm>
            <a:off x="319714" y="266416"/>
            <a:ext cx="2966220" cy="5772230"/>
          </a:xfrm>
          <a:prstGeom prst="rect">
            <a:avLst/>
          </a:prstGeom>
          <a:noFill/>
        </p:spPr>
        <p:txBody>
          <a:bodyPr wrap="square" rtlCol="0">
            <a:spAutoFit/>
          </a:bodyPr>
          <a:lstStyle/>
          <a:p>
            <a:r>
              <a:rPr lang="en-US" sz="2800" dirty="0" smtClean="0">
                <a:solidFill>
                  <a:srgbClr val="CCFFCC"/>
                </a:solidFill>
                <a:effectLst>
                  <a:outerShdw blurRad="50800" dist="38100" dir="2700000">
                    <a:srgbClr val="000000">
                      <a:alpha val="43000"/>
                    </a:srgbClr>
                  </a:outerShdw>
                </a:effectLst>
              </a:rPr>
              <a:t>Philemon Wright, a “lumber baron”, made a large fortune from cutting and selling timber, and helped develop the hugely important timber economy in the Ottawa Valley. </a:t>
            </a:r>
          </a:p>
        </p:txBody>
      </p:sp>
    </p:spTree>
    <p:extLst>
      <p:ext uri="{BB962C8B-B14F-4D97-AF65-F5344CB8AC3E}">
        <p14:creationId xmlns:p14="http://schemas.microsoft.com/office/powerpoint/2010/main" val="2209181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ash.JPG"/>
          <p:cNvPicPr>
            <a:picLocks noChangeAspect="1"/>
          </p:cNvPicPr>
          <p:nvPr/>
        </p:nvPicPr>
        <p:blipFill>
          <a:blip r:embed="rId2"/>
          <a:stretch>
            <a:fillRect/>
          </a:stretch>
        </p:blipFill>
        <p:spPr>
          <a:xfrm>
            <a:off x="0" y="0"/>
            <a:ext cx="9144000" cy="6858000"/>
          </a:xfrm>
          <a:prstGeom prst="rect">
            <a:avLst/>
          </a:prstGeom>
        </p:spPr>
      </p:pic>
      <p:sp>
        <p:nvSpPr>
          <p:cNvPr id="7" name="Rounded Rectangle 6"/>
          <p:cNvSpPr/>
          <p:nvPr/>
        </p:nvSpPr>
        <p:spPr>
          <a:xfrm>
            <a:off x="423491" y="4431391"/>
            <a:ext cx="8350841" cy="2062103"/>
          </a:xfrm>
          <a:prstGeom prst="roundRect">
            <a:avLst/>
          </a:prstGeom>
          <a:solidFill>
            <a:srgbClr val="00800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423491" y="4431391"/>
            <a:ext cx="8235390" cy="2062103"/>
          </a:xfrm>
          <a:prstGeom prst="rect">
            <a:avLst/>
          </a:prstGeom>
          <a:noFill/>
        </p:spPr>
        <p:txBody>
          <a:bodyPr wrap="square" rtlCol="0">
            <a:spAutoFit/>
          </a:bodyPr>
          <a:lstStyle/>
          <a:p>
            <a:pPr>
              <a:tabLst>
                <a:tab pos="269875" algn="l"/>
              </a:tabLst>
            </a:pPr>
            <a:r>
              <a:rPr lang="en-US" sz="3200" dirty="0" smtClean="0">
                <a:solidFill>
                  <a:srgbClr val="CCFFCC"/>
                </a:solidFill>
                <a:effectLst>
                  <a:outerShdw blurRad="50800" dist="38100" dir="2700000">
                    <a:srgbClr val="000000">
                      <a:alpha val="43000"/>
                    </a:srgbClr>
                  </a:outerShdw>
                </a:effectLst>
              </a:rPr>
              <a:t>Colonial rivalry between France and Britain was already global during the 18th century. Competition between the two nations had implications for all continents.</a:t>
            </a:r>
            <a:endParaRPr lang="en-US" sz="2800" dirty="0" smtClean="0">
              <a:solidFill>
                <a:srgbClr val="CCFFCC"/>
              </a:solidFill>
              <a:effectLst>
                <a:outerShdw blurRad="50800" dist="38100" dir="2700000">
                  <a:srgbClr val="000000">
                    <a:alpha val="43000"/>
                  </a:srgbClr>
                </a:outerShdw>
              </a:effectLst>
            </a:endParaRPr>
          </a:p>
        </p:txBody>
      </p:sp>
    </p:spTree>
    <p:extLst>
      <p:ext uri="{BB962C8B-B14F-4D97-AF65-F5344CB8AC3E}">
        <p14:creationId xmlns:p14="http://schemas.microsoft.com/office/powerpoint/2010/main" val="39553102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802511" y="447211"/>
            <a:ext cx="3341489" cy="5857975"/>
          </a:xfrm>
          <a:prstGeom prst="rect">
            <a:avLst/>
          </a:prstGeom>
          <a:noFill/>
        </p:spPr>
        <p:txBody>
          <a:bodyPr wrap="square" rtlCol="0">
            <a:spAutoFit/>
          </a:bodyPr>
          <a:lstStyle/>
          <a:p>
            <a:r>
              <a:rPr lang="en-US" sz="2800" dirty="0" smtClean="0">
                <a:solidFill>
                  <a:srgbClr val="CCFFCC"/>
                </a:solidFill>
                <a:effectLst>
                  <a:outerShdw blurRad="50800" dist="38100" dir="2700000">
                    <a:srgbClr val="000000">
                      <a:alpha val="43000"/>
                    </a:srgbClr>
                  </a:outerShdw>
                </a:effectLst>
              </a:rPr>
              <a:t>The demand for lumberjacks, log drivers, and sawmill workers brought people to the townships of the area. This lumber, especially the bountiful and prized white pine, was sold to continental and European markets. </a:t>
            </a:r>
          </a:p>
        </p:txBody>
      </p:sp>
      <p:pic>
        <p:nvPicPr>
          <p:cNvPr id="4" name="Picture 3" descr="Lumber Industry.JPG"/>
          <p:cNvPicPr>
            <a:picLocks noChangeAspect="1"/>
          </p:cNvPicPr>
          <p:nvPr/>
        </p:nvPicPr>
        <p:blipFill>
          <a:blip r:embed="rId2"/>
          <a:stretch>
            <a:fillRect/>
          </a:stretch>
        </p:blipFill>
        <p:spPr>
          <a:xfrm>
            <a:off x="210872" y="447211"/>
            <a:ext cx="5357454" cy="5884618"/>
          </a:xfrm>
          <a:prstGeom prst="rect">
            <a:avLst/>
          </a:prstGeom>
        </p:spPr>
      </p:pic>
    </p:spTree>
    <p:extLst>
      <p:ext uri="{BB962C8B-B14F-4D97-AF65-F5344CB8AC3E}">
        <p14:creationId xmlns:p14="http://schemas.microsoft.com/office/powerpoint/2010/main" val="1679098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olson's Steamboat Accomodation.jpg"/>
          <p:cNvPicPr>
            <a:picLocks noChangeAspect="1"/>
          </p:cNvPicPr>
          <p:nvPr/>
        </p:nvPicPr>
        <p:blipFill>
          <a:blip r:embed="rId2"/>
          <a:stretch>
            <a:fillRect/>
          </a:stretch>
        </p:blipFill>
        <p:spPr>
          <a:xfrm>
            <a:off x="5878" y="1"/>
            <a:ext cx="9138122" cy="6862412"/>
          </a:xfrm>
          <a:prstGeom prst="rect">
            <a:avLst/>
          </a:prstGeom>
        </p:spPr>
      </p:pic>
      <p:sp>
        <p:nvSpPr>
          <p:cNvPr id="4" name="Rectangle 3"/>
          <p:cNvSpPr/>
          <p:nvPr/>
        </p:nvSpPr>
        <p:spPr>
          <a:xfrm>
            <a:off x="0" y="0"/>
            <a:ext cx="9144000" cy="1651781"/>
          </a:xfrm>
          <a:prstGeom prst="rect">
            <a:avLst/>
          </a:prstGeom>
          <a:solidFill>
            <a:schemeClr val="accent3">
              <a:lumMod val="50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lumMod val="75000"/>
                </a:schemeClr>
              </a:solidFill>
            </a:endParaRPr>
          </a:p>
        </p:txBody>
      </p:sp>
      <p:sp>
        <p:nvSpPr>
          <p:cNvPr id="5" name="TextBox 4"/>
          <p:cNvSpPr txBox="1"/>
          <p:nvPr/>
        </p:nvSpPr>
        <p:spPr>
          <a:xfrm>
            <a:off x="177618" y="115447"/>
            <a:ext cx="8966382" cy="1384995"/>
          </a:xfrm>
          <a:prstGeom prst="rect">
            <a:avLst/>
          </a:prstGeom>
          <a:noFill/>
        </p:spPr>
        <p:txBody>
          <a:bodyPr wrap="square" rtlCol="0">
            <a:spAutoFit/>
          </a:bodyPr>
          <a:lstStyle/>
          <a:p>
            <a:r>
              <a:rPr lang="en-US" sz="2800" dirty="0" smtClean="0">
                <a:solidFill>
                  <a:srgbClr val="CCFFCC"/>
                </a:solidFill>
                <a:effectLst>
                  <a:outerShdw blurRad="50800" dist="38100" dir="2700000">
                    <a:srgbClr val="000000">
                      <a:alpha val="43000"/>
                    </a:srgbClr>
                  </a:outerShdw>
                </a:effectLst>
              </a:rPr>
              <a:t>Better transportation stimulated industry. On August 19, 1809, Montréal brewer/banker John Molson launched his wooden paddle steamboat </a:t>
            </a:r>
            <a:r>
              <a:rPr lang="en-US" sz="2800" i="1" dirty="0" err="1" smtClean="0">
                <a:solidFill>
                  <a:srgbClr val="CCFFCC"/>
                </a:solidFill>
                <a:effectLst>
                  <a:outerShdw blurRad="50800" dist="38100" dir="2700000">
                    <a:srgbClr val="000000">
                      <a:alpha val="43000"/>
                    </a:srgbClr>
                  </a:outerShdw>
                </a:effectLst>
              </a:rPr>
              <a:t>Accomodation</a:t>
            </a:r>
            <a:r>
              <a:rPr lang="en-US" sz="2800" dirty="0" smtClean="0">
                <a:solidFill>
                  <a:srgbClr val="CCFFCC"/>
                </a:solidFill>
                <a:effectLst>
                  <a:outerShdw blurRad="50800" dist="38100" dir="2700000">
                    <a:srgbClr val="000000">
                      <a:alpha val="43000"/>
                    </a:srgbClr>
                  </a:outerShdw>
                </a:effectLst>
              </a:rPr>
              <a:t>.</a:t>
            </a:r>
          </a:p>
        </p:txBody>
      </p:sp>
    </p:spTree>
    <p:extLst>
      <p:ext uri="{BB962C8B-B14F-4D97-AF65-F5344CB8AC3E}">
        <p14:creationId xmlns:p14="http://schemas.microsoft.com/office/powerpoint/2010/main" val="30510649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TECAN Canal.JPG"/>
          <p:cNvPicPr>
            <a:picLocks noChangeAspect="1"/>
          </p:cNvPicPr>
          <p:nvPr/>
        </p:nvPicPr>
        <p:blipFill>
          <a:blip r:embed="rId2"/>
          <a:stretch>
            <a:fillRect/>
          </a:stretch>
        </p:blipFill>
        <p:spPr>
          <a:xfrm>
            <a:off x="1154517" y="2134581"/>
            <a:ext cx="6841256" cy="4723419"/>
          </a:xfrm>
          <a:prstGeom prst="rect">
            <a:avLst/>
          </a:prstGeom>
        </p:spPr>
      </p:pic>
      <p:sp>
        <p:nvSpPr>
          <p:cNvPr id="5" name="TextBox 4"/>
          <p:cNvSpPr txBox="1"/>
          <p:nvPr/>
        </p:nvSpPr>
        <p:spPr>
          <a:xfrm>
            <a:off x="417402" y="230884"/>
            <a:ext cx="8525668" cy="1815882"/>
          </a:xfrm>
          <a:prstGeom prst="rect">
            <a:avLst/>
          </a:prstGeom>
          <a:noFill/>
        </p:spPr>
        <p:txBody>
          <a:bodyPr wrap="square" rtlCol="0">
            <a:spAutoFit/>
          </a:bodyPr>
          <a:lstStyle/>
          <a:p>
            <a:r>
              <a:rPr lang="en-US" sz="2800" dirty="0" smtClean="0">
                <a:solidFill>
                  <a:srgbClr val="CCFFCC"/>
                </a:solidFill>
                <a:effectLst>
                  <a:outerShdw blurRad="50800" dist="38100" dir="2700000">
                    <a:srgbClr val="000000">
                      <a:alpha val="43000"/>
                    </a:srgbClr>
                  </a:outerShdw>
                </a:effectLst>
              </a:rPr>
              <a:t>On February 15, 1781, William </a:t>
            </a:r>
            <a:r>
              <a:rPr lang="en-US" sz="2800" dirty="0" err="1" smtClean="0">
                <a:solidFill>
                  <a:srgbClr val="CCFFCC"/>
                </a:solidFill>
                <a:effectLst>
                  <a:outerShdw blurRad="50800" dist="38100" dir="2700000">
                    <a:srgbClr val="000000">
                      <a:alpha val="43000"/>
                    </a:srgbClr>
                  </a:outerShdw>
                </a:effectLst>
              </a:rPr>
              <a:t>Twiss</a:t>
            </a:r>
            <a:r>
              <a:rPr lang="en-US" sz="2800" dirty="0" smtClean="0">
                <a:solidFill>
                  <a:srgbClr val="CCFFCC"/>
                </a:solidFill>
                <a:effectLst>
                  <a:outerShdw blurRad="50800" dist="38100" dir="2700000">
                    <a:srgbClr val="000000">
                      <a:alpha val="43000"/>
                    </a:srgbClr>
                  </a:outerShdw>
                </a:effectLst>
              </a:rPr>
              <a:t> completed the first lock canal in North America, at </a:t>
            </a:r>
            <a:r>
              <a:rPr lang="en-US" sz="2800" dirty="0" err="1" smtClean="0">
                <a:solidFill>
                  <a:srgbClr val="CCFFCC"/>
                </a:solidFill>
                <a:effectLst>
                  <a:outerShdw blurRad="50800" dist="38100" dir="2700000">
                    <a:srgbClr val="000000">
                      <a:alpha val="43000"/>
                    </a:srgbClr>
                  </a:outerShdw>
                </a:effectLst>
              </a:rPr>
              <a:t>Côteau</a:t>
            </a:r>
            <a:r>
              <a:rPr lang="en-US" sz="2800" dirty="0" smtClean="0">
                <a:solidFill>
                  <a:srgbClr val="CCFFCC"/>
                </a:solidFill>
                <a:effectLst>
                  <a:outerShdw blurRad="50800" dist="38100" dir="2700000">
                    <a:srgbClr val="000000">
                      <a:alpha val="43000"/>
                    </a:srgbClr>
                  </a:outerShdw>
                </a:effectLst>
              </a:rPr>
              <a:t>-du-Lac rapids, on the Saint Lawrence upstream from </a:t>
            </a:r>
            <a:r>
              <a:rPr lang="en-US" sz="2800" dirty="0" err="1" smtClean="0">
                <a:solidFill>
                  <a:srgbClr val="CCFFCC"/>
                </a:solidFill>
                <a:effectLst>
                  <a:outerShdw blurRad="50800" dist="38100" dir="2700000">
                    <a:srgbClr val="000000">
                      <a:alpha val="43000"/>
                    </a:srgbClr>
                  </a:outerShdw>
                </a:effectLst>
              </a:rPr>
              <a:t>Montréal</a:t>
            </a:r>
            <a:r>
              <a:rPr lang="en-US" sz="2800" dirty="0" smtClean="0">
                <a:solidFill>
                  <a:srgbClr val="CCFFCC"/>
                </a:solidFill>
                <a:effectLst>
                  <a:outerShdw blurRad="50800" dist="38100" dir="2700000">
                    <a:srgbClr val="000000">
                      <a:alpha val="43000"/>
                    </a:srgbClr>
                  </a:outerShdw>
                </a:effectLst>
              </a:rPr>
              <a:t>.</a:t>
            </a:r>
          </a:p>
        </p:txBody>
      </p:sp>
    </p:spTree>
    <p:extLst>
      <p:ext uri="{BB962C8B-B14F-4D97-AF65-F5344CB8AC3E}">
        <p14:creationId xmlns:p14="http://schemas.microsoft.com/office/powerpoint/2010/main" val="32661844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7401" y="381860"/>
            <a:ext cx="4064749" cy="6124754"/>
          </a:xfrm>
          <a:prstGeom prst="rect">
            <a:avLst/>
          </a:prstGeom>
          <a:noFill/>
        </p:spPr>
        <p:txBody>
          <a:bodyPr wrap="square" rtlCol="0">
            <a:spAutoFit/>
          </a:bodyPr>
          <a:lstStyle/>
          <a:p>
            <a:r>
              <a:rPr lang="en-US" sz="2800" dirty="0" smtClean="0">
                <a:solidFill>
                  <a:srgbClr val="CCFFCC"/>
                </a:solidFill>
                <a:effectLst>
                  <a:outerShdw blurRad="50800" dist="38100" dir="2700000">
                    <a:srgbClr val="000000">
                      <a:alpha val="43000"/>
                    </a:srgbClr>
                  </a:outerShdw>
                </a:effectLst>
              </a:rPr>
              <a:t>Perhaps the most important single business in </a:t>
            </a:r>
            <a:r>
              <a:rPr lang="en-US" sz="2800" dirty="0" err="1" smtClean="0">
                <a:solidFill>
                  <a:srgbClr val="CCFFCC"/>
                </a:solidFill>
                <a:effectLst>
                  <a:outerShdw blurRad="50800" dist="38100" dir="2700000">
                    <a:srgbClr val="000000">
                      <a:alpha val="43000"/>
                    </a:srgbClr>
                  </a:outerShdw>
                </a:effectLst>
              </a:rPr>
              <a:t>Montréal</a:t>
            </a:r>
            <a:r>
              <a:rPr lang="en-US" sz="2800" dirty="0" smtClean="0">
                <a:solidFill>
                  <a:srgbClr val="CCFFCC"/>
                </a:solidFill>
                <a:effectLst>
                  <a:outerShdw blurRad="50800" dist="38100" dir="2700000">
                    <a:srgbClr val="000000">
                      <a:alpha val="43000"/>
                    </a:srgbClr>
                  </a:outerShdw>
                </a:effectLst>
              </a:rPr>
              <a:t> at this time was the fur trade.  </a:t>
            </a:r>
          </a:p>
          <a:p>
            <a:endParaRPr lang="en-US" sz="2800" dirty="0" smtClean="0">
              <a:solidFill>
                <a:srgbClr val="CCFFCC"/>
              </a:solidFill>
              <a:effectLst>
                <a:outerShdw blurRad="50800" dist="38100" dir="2700000">
                  <a:srgbClr val="000000">
                    <a:alpha val="43000"/>
                  </a:srgbClr>
                </a:outerShdw>
              </a:effectLst>
            </a:endParaRPr>
          </a:p>
          <a:p>
            <a:r>
              <a:rPr lang="en-US" sz="2800" dirty="0" smtClean="0">
                <a:solidFill>
                  <a:srgbClr val="CCFFCC"/>
                </a:solidFill>
                <a:effectLst>
                  <a:outerShdw blurRad="50800" dist="38100" dir="2700000">
                    <a:srgbClr val="000000">
                      <a:alpha val="43000"/>
                    </a:srgbClr>
                  </a:outerShdw>
                </a:effectLst>
              </a:rPr>
              <a:t>A number of shrewd and talented merchants, most of them Scots, took over where the traders of New France left off, competing with a formidable foe, the Hudson's Bay Company.</a:t>
            </a:r>
          </a:p>
        </p:txBody>
      </p:sp>
      <p:pic>
        <p:nvPicPr>
          <p:cNvPr id="4" name="Picture 3" descr="FURTRADERS.JPG"/>
          <p:cNvPicPr>
            <a:picLocks noChangeAspect="1"/>
          </p:cNvPicPr>
          <p:nvPr/>
        </p:nvPicPr>
        <p:blipFill>
          <a:blip r:embed="rId2"/>
          <a:stretch>
            <a:fillRect/>
          </a:stretch>
        </p:blipFill>
        <p:spPr>
          <a:xfrm>
            <a:off x="4482150" y="603876"/>
            <a:ext cx="4425396" cy="5710189"/>
          </a:xfrm>
          <a:prstGeom prst="rect">
            <a:avLst/>
          </a:prstGeom>
        </p:spPr>
      </p:pic>
    </p:spTree>
    <p:extLst>
      <p:ext uri="{BB962C8B-B14F-4D97-AF65-F5344CB8AC3E}">
        <p14:creationId xmlns:p14="http://schemas.microsoft.com/office/powerpoint/2010/main" val="9406106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7402" y="381860"/>
            <a:ext cx="2983984" cy="5693867"/>
          </a:xfrm>
          <a:prstGeom prst="rect">
            <a:avLst/>
          </a:prstGeom>
          <a:noFill/>
        </p:spPr>
        <p:txBody>
          <a:bodyPr wrap="square" rtlCol="0">
            <a:spAutoFit/>
          </a:bodyPr>
          <a:lstStyle/>
          <a:p>
            <a:r>
              <a:rPr lang="en-US" sz="2800" dirty="0" smtClean="0">
                <a:solidFill>
                  <a:srgbClr val="CCFFCC"/>
                </a:solidFill>
                <a:effectLst>
                  <a:outerShdw blurRad="50800" dist="38100" dir="2700000">
                    <a:srgbClr val="000000">
                      <a:alpha val="43000"/>
                    </a:srgbClr>
                  </a:outerShdw>
                </a:effectLst>
              </a:rPr>
              <a:t>These traders, some of them allied with American Fur Company head John Jacob Astor, came to be known as the </a:t>
            </a:r>
            <a:r>
              <a:rPr lang="en-US" sz="2800" b="1" dirty="0" err="1" smtClean="0">
                <a:solidFill>
                  <a:srgbClr val="CCFFCC"/>
                </a:solidFill>
                <a:effectLst>
                  <a:outerShdw blurRad="50800" dist="38100" dir="2700000">
                    <a:srgbClr val="000000">
                      <a:alpha val="43000"/>
                    </a:srgbClr>
                  </a:outerShdw>
                </a:effectLst>
              </a:rPr>
              <a:t>Norwesters</a:t>
            </a:r>
            <a:r>
              <a:rPr lang="en-US" sz="2800" dirty="0" smtClean="0">
                <a:solidFill>
                  <a:srgbClr val="CCFFCC"/>
                </a:solidFill>
                <a:effectLst>
                  <a:outerShdw blurRad="50800" dist="38100" dir="2700000">
                    <a:srgbClr val="000000">
                      <a:alpha val="43000"/>
                    </a:srgbClr>
                  </a:outerShdw>
                </a:effectLst>
              </a:rPr>
              <a:t>, after their chief organization, the </a:t>
            </a:r>
            <a:r>
              <a:rPr lang="en-US" sz="2800" b="1" dirty="0" smtClean="0">
                <a:solidFill>
                  <a:srgbClr val="CCFFCC"/>
                </a:solidFill>
                <a:effectLst>
                  <a:outerShdw blurRad="50800" dist="38100" dir="2700000">
                    <a:srgbClr val="000000">
                      <a:alpha val="43000"/>
                    </a:srgbClr>
                  </a:outerShdw>
                </a:effectLst>
              </a:rPr>
              <a:t>North West Company</a:t>
            </a:r>
            <a:r>
              <a:rPr lang="en-US" sz="2800" dirty="0" smtClean="0">
                <a:solidFill>
                  <a:srgbClr val="CCFFCC"/>
                </a:solidFill>
                <a:effectLst>
                  <a:outerShdw blurRad="50800" dist="38100" dir="2700000">
                    <a:srgbClr val="000000">
                      <a:alpha val="43000"/>
                    </a:srgbClr>
                  </a:outerShdw>
                </a:effectLst>
              </a:rPr>
              <a:t>.</a:t>
            </a:r>
          </a:p>
        </p:txBody>
      </p:sp>
      <p:pic>
        <p:nvPicPr>
          <p:cNvPr id="6" name="Picture 5" descr="Northwest Company Coat of Arms.JPG"/>
          <p:cNvPicPr>
            <a:picLocks noChangeAspect="1"/>
          </p:cNvPicPr>
          <p:nvPr/>
        </p:nvPicPr>
        <p:blipFill>
          <a:blip r:embed="rId2"/>
          <a:stretch>
            <a:fillRect/>
          </a:stretch>
        </p:blipFill>
        <p:spPr>
          <a:xfrm>
            <a:off x="3650235" y="381859"/>
            <a:ext cx="5185714" cy="5693867"/>
          </a:xfrm>
          <a:prstGeom prst="rect">
            <a:avLst/>
          </a:prstGeom>
        </p:spPr>
      </p:pic>
    </p:spTree>
    <p:extLst>
      <p:ext uri="{BB962C8B-B14F-4D97-AF65-F5344CB8AC3E}">
        <p14:creationId xmlns:p14="http://schemas.microsoft.com/office/powerpoint/2010/main" val="22600879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80503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ritish_Spanish_French_colonies_map.gif"/>
          <p:cNvPicPr>
            <a:picLocks noChangeAspect="1"/>
          </p:cNvPicPr>
          <p:nvPr/>
        </p:nvPicPr>
        <p:blipFill>
          <a:blip r:embed="rId2"/>
          <a:stretch>
            <a:fillRect/>
          </a:stretch>
        </p:blipFill>
        <p:spPr>
          <a:xfrm>
            <a:off x="443527" y="2424386"/>
            <a:ext cx="8293236" cy="4201540"/>
          </a:xfrm>
          <a:prstGeom prst="rect">
            <a:avLst/>
          </a:prstGeom>
        </p:spPr>
      </p:pic>
      <p:sp>
        <p:nvSpPr>
          <p:cNvPr id="4" name="TextBox 3"/>
          <p:cNvSpPr txBox="1"/>
          <p:nvPr/>
        </p:nvSpPr>
        <p:spPr>
          <a:xfrm>
            <a:off x="636863" y="298551"/>
            <a:ext cx="7851547" cy="1815882"/>
          </a:xfrm>
          <a:prstGeom prst="rect">
            <a:avLst/>
          </a:prstGeom>
          <a:noFill/>
        </p:spPr>
        <p:txBody>
          <a:bodyPr wrap="square" rtlCol="0">
            <a:spAutoFit/>
          </a:bodyPr>
          <a:lstStyle/>
          <a:p>
            <a:pPr>
              <a:tabLst>
                <a:tab pos="269875" algn="l"/>
              </a:tabLst>
            </a:pPr>
            <a:r>
              <a:rPr lang="en-US" sz="2800" dirty="0" smtClean="0">
                <a:solidFill>
                  <a:srgbClr val="CCFFCC"/>
                </a:solidFill>
                <a:effectLst>
                  <a:outerShdw blurRad="50800" dist="38100" dir="2700000">
                    <a:srgbClr val="000000">
                      <a:alpha val="43000"/>
                    </a:srgbClr>
                  </a:outerShdw>
                </a:effectLst>
              </a:rPr>
              <a:t>But France, despite an impressive system of colonies, remained mainly a continental power during the 18th century while Britain was building an international system of colonies.</a:t>
            </a:r>
          </a:p>
        </p:txBody>
      </p:sp>
      <p:sp>
        <p:nvSpPr>
          <p:cNvPr id="10" name="TextBox 9"/>
          <p:cNvSpPr txBox="1"/>
          <p:nvPr/>
        </p:nvSpPr>
        <p:spPr>
          <a:xfrm>
            <a:off x="6445574" y="5292802"/>
            <a:ext cx="1351861" cy="1200328"/>
          </a:xfrm>
          <a:prstGeom prst="rect">
            <a:avLst/>
          </a:prstGeom>
          <a:noFill/>
        </p:spPr>
        <p:txBody>
          <a:bodyPr wrap="square" rtlCol="0">
            <a:spAutoFit/>
          </a:bodyPr>
          <a:lstStyle/>
          <a:p>
            <a:r>
              <a:rPr lang="en-US" sz="2400" i="1" dirty="0" smtClean="0">
                <a:effectLst>
                  <a:outerShdw blurRad="50800" dist="38100" dir="2700000">
                    <a:srgbClr val="000000">
                      <a:alpha val="43000"/>
                    </a:srgbClr>
                  </a:outerShdw>
                </a:effectLst>
              </a:rPr>
              <a:t>English</a:t>
            </a:r>
          </a:p>
          <a:p>
            <a:r>
              <a:rPr lang="en-US" sz="2400" i="1" dirty="0" smtClean="0">
                <a:effectLst>
                  <a:outerShdw blurRad="50800" dist="38100" dir="2700000">
                    <a:srgbClr val="000000">
                      <a:alpha val="43000"/>
                    </a:srgbClr>
                  </a:outerShdw>
                </a:effectLst>
              </a:rPr>
              <a:t>French</a:t>
            </a:r>
          </a:p>
          <a:p>
            <a:r>
              <a:rPr lang="en-US" sz="2400" i="1" dirty="0" smtClean="0">
                <a:effectLst>
                  <a:outerShdw blurRad="50800" dist="38100" dir="2700000">
                    <a:srgbClr val="000000">
                      <a:alpha val="43000"/>
                    </a:srgbClr>
                  </a:outerShdw>
                </a:effectLst>
              </a:rPr>
              <a:t>Spanish</a:t>
            </a:r>
            <a:endParaRPr lang="en-US" sz="2400" dirty="0" smtClean="0">
              <a:effectLst>
                <a:outerShdw blurRad="50800" dist="38100" dir="2700000">
                  <a:srgbClr val="000000">
                    <a:alpha val="43000"/>
                  </a:srgbClr>
                </a:outerShdw>
              </a:effectLst>
            </a:endParaRPr>
          </a:p>
        </p:txBody>
      </p:sp>
      <p:sp>
        <p:nvSpPr>
          <p:cNvPr id="7" name="Oval 6"/>
          <p:cNvSpPr/>
          <p:nvPr/>
        </p:nvSpPr>
        <p:spPr>
          <a:xfrm>
            <a:off x="6305444" y="5470415"/>
            <a:ext cx="140130" cy="1598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p:cNvSpPr/>
          <p:nvPr/>
        </p:nvSpPr>
        <p:spPr>
          <a:xfrm>
            <a:off x="6305444" y="5827700"/>
            <a:ext cx="140130" cy="159850"/>
          </a:xfrm>
          <a:prstGeom prst="ellipse">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p:nvPr/>
        </p:nvSpPr>
        <p:spPr>
          <a:xfrm>
            <a:off x="6305444" y="6190359"/>
            <a:ext cx="140130" cy="159850"/>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17483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lgrims.jpg"/>
          <p:cNvPicPr>
            <a:picLocks noChangeAspect="1"/>
          </p:cNvPicPr>
          <p:nvPr/>
        </p:nvPicPr>
        <p:blipFill>
          <a:blip r:embed="rId2"/>
          <a:stretch>
            <a:fillRect/>
          </a:stretch>
        </p:blipFill>
        <p:spPr>
          <a:xfrm>
            <a:off x="22746" y="406532"/>
            <a:ext cx="9121254" cy="6034061"/>
          </a:xfrm>
          <a:prstGeom prst="rect">
            <a:avLst/>
          </a:prstGeom>
        </p:spPr>
      </p:pic>
      <p:sp>
        <p:nvSpPr>
          <p:cNvPr id="7" name="Rounded Rectangle 6"/>
          <p:cNvSpPr/>
          <p:nvPr/>
        </p:nvSpPr>
        <p:spPr>
          <a:xfrm>
            <a:off x="448492" y="406532"/>
            <a:ext cx="8272554" cy="1384995"/>
          </a:xfrm>
          <a:prstGeom prst="roundRect">
            <a:avLst/>
          </a:prstGeom>
          <a:solidFill>
            <a:schemeClr val="accent3">
              <a:lumMod val="50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448492" y="415413"/>
            <a:ext cx="8272554" cy="1384995"/>
          </a:xfrm>
          <a:prstGeom prst="rect">
            <a:avLst/>
          </a:prstGeom>
          <a:noFill/>
        </p:spPr>
        <p:txBody>
          <a:bodyPr wrap="square" rtlCol="0">
            <a:spAutoFit/>
          </a:bodyPr>
          <a:lstStyle/>
          <a:p>
            <a:pPr>
              <a:tabLst>
                <a:tab pos="269875" algn="l"/>
              </a:tabLst>
            </a:pPr>
            <a:r>
              <a:rPr lang="en-US" sz="2800" dirty="0" smtClean="0">
                <a:solidFill>
                  <a:srgbClr val="CCFFCC"/>
                </a:solidFill>
                <a:effectLst>
                  <a:outerShdw blurRad="50800" dist="38100" dir="2700000">
                    <a:srgbClr val="000000">
                      <a:alpha val="43000"/>
                    </a:srgbClr>
                  </a:outerShdw>
                </a:effectLst>
              </a:rPr>
              <a:t>At the end of the 17th century, religious minorities in Europe sought to emigrate in order to build societies according to their religious beliefs.</a:t>
            </a:r>
          </a:p>
        </p:txBody>
      </p:sp>
    </p:spTree>
    <p:extLst>
      <p:ext uri="{BB962C8B-B14F-4D97-AF65-F5344CB8AC3E}">
        <p14:creationId xmlns:p14="http://schemas.microsoft.com/office/powerpoint/2010/main" val="2165071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uguenot.jpg"/>
          <p:cNvPicPr>
            <a:picLocks noChangeAspect="1"/>
          </p:cNvPicPr>
          <p:nvPr/>
        </p:nvPicPr>
        <p:blipFill>
          <a:blip r:embed="rId2"/>
          <a:stretch>
            <a:fillRect/>
          </a:stretch>
        </p:blipFill>
        <p:spPr>
          <a:xfrm>
            <a:off x="0" y="660628"/>
            <a:ext cx="9144000" cy="5655643"/>
          </a:xfrm>
          <a:prstGeom prst="rect">
            <a:avLst/>
          </a:prstGeom>
        </p:spPr>
      </p:pic>
      <p:sp>
        <p:nvSpPr>
          <p:cNvPr id="4" name="TextBox 3"/>
          <p:cNvSpPr txBox="1"/>
          <p:nvPr/>
        </p:nvSpPr>
        <p:spPr>
          <a:xfrm>
            <a:off x="159857" y="772607"/>
            <a:ext cx="7983931" cy="1815882"/>
          </a:xfrm>
          <a:prstGeom prst="rect">
            <a:avLst/>
          </a:prstGeom>
          <a:noFill/>
        </p:spPr>
        <p:txBody>
          <a:bodyPr wrap="square" rtlCol="0">
            <a:spAutoFit/>
          </a:bodyPr>
          <a:lstStyle/>
          <a:p>
            <a:pPr>
              <a:tabLst>
                <a:tab pos="269875" algn="l"/>
              </a:tabLst>
            </a:pPr>
            <a:r>
              <a:rPr lang="en-US" sz="2800" dirty="0" smtClean="0">
                <a:solidFill>
                  <a:schemeClr val="accent6">
                    <a:lumMod val="50000"/>
                  </a:schemeClr>
                </a:solidFill>
                <a:effectLst>
                  <a:outerShdw blurRad="50800" dist="38100" dir="2700000">
                    <a:srgbClr val="000000">
                      <a:alpha val="43000"/>
                    </a:srgbClr>
                  </a:outerShdw>
                </a:effectLst>
              </a:rPr>
              <a:t>France's minorities, such as the Huguenots (French Protestants), mainly moved to Central Europe while religious minorities in Britain emigrated to North America.</a:t>
            </a:r>
          </a:p>
        </p:txBody>
      </p:sp>
    </p:spTree>
    <p:extLst>
      <p:ext uri="{BB962C8B-B14F-4D97-AF65-F5344CB8AC3E}">
        <p14:creationId xmlns:p14="http://schemas.microsoft.com/office/powerpoint/2010/main" val="39381591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879174"/>
          </a:xfrm>
          <a:prstGeom prst="rec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Notre-dame-de-quebec-basilica-cathedral.jpg"/>
          <p:cNvPicPr>
            <a:picLocks noChangeAspect="1"/>
          </p:cNvPicPr>
          <p:nvPr/>
        </p:nvPicPr>
        <p:blipFill>
          <a:blip r:embed="rId2"/>
          <a:stretch>
            <a:fillRect/>
          </a:stretch>
        </p:blipFill>
        <p:spPr>
          <a:xfrm>
            <a:off x="1" y="756458"/>
            <a:ext cx="9144000" cy="6101542"/>
          </a:xfrm>
          <a:prstGeom prst="rect">
            <a:avLst/>
          </a:prstGeom>
        </p:spPr>
      </p:pic>
      <p:sp>
        <p:nvSpPr>
          <p:cNvPr id="10" name="Rounded Rectangle 9"/>
          <p:cNvSpPr/>
          <p:nvPr/>
        </p:nvSpPr>
        <p:spPr>
          <a:xfrm>
            <a:off x="666067" y="5896681"/>
            <a:ext cx="7841838" cy="830997"/>
          </a:xfrm>
          <a:prstGeom prst="roundRect">
            <a:avLst/>
          </a:prstGeom>
          <a:solidFill>
            <a:srgbClr val="3F1E25">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426283" y="195366"/>
            <a:ext cx="8348049" cy="2246769"/>
          </a:xfrm>
          <a:prstGeom prst="roundRect">
            <a:avLst/>
          </a:prstGeom>
          <a:solidFill>
            <a:srgbClr val="3F1E25">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26284" y="195366"/>
            <a:ext cx="8348048" cy="2246769"/>
          </a:xfrm>
          <a:prstGeom prst="rect">
            <a:avLst/>
          </a:prstGeom>
          <a:noFill/>
        </p:spPr>
        <p:txBody>
          <a:bodyPr wrap="square" rtlCol="0">
            <a:spAutoFit/>
          </a:bodyPr>
          <a:lstStyle/>
          <a:p>
            <a:pPr>
              <a:tabLst>
                <a:tab pos="269875" algn="l"/>
              </a:tabLst>
            </a:pPr>
            <a:r>
              <a:rPr lang="en-US" sz="2800" dirty="0" smtClean="0">
                <a:solidFill>
                  <a:srgbClr val="CCFFCC"/>
                </a:solidFill>
                <a:effectLst>
                  <a:outerShdw blurRad="50800" dist="38100" dir="2700000">
                    <a:srgbClr val="000000">
                      <a:alpha val="43000"/>
                    </a:srgbClr>
                  </a:outerShdw>
                </a:effectLst>
              </a:rPr>
              <a:t>The refusal of the Catholic Church to allow religious minorities to move to New France, and the fertile soil and temperate climate of the Atlantic seaboard, led to a great disparity in the populations of New France and New England.</a:t>
            </a:r>
            <a:endParaRPr lang="en-US" dirty="0">
              <a:solidFill>
                <a:srgbClr val="CCFFCC"/>
              </a:solidFill>
            </a:endParaRPr>
          </a:p>
        </p:txBody>
      </p:sp>
      <p:sp>
        <p:nvSpPr>
          <p:cNvPr id="6" name="TextBox 5"/>
          <p:cNvSpPr txBox="1"/>
          <p:nvPr/>
        </p:nvSpPr>
        <p:spPr>
          <a:xfrm>
            <a:off x="666067" y="5896681"/>
            <a:ext cx="7841838" cy="830997"/>
          </a:xfrm>
          <a:prstGeom prst="rect">
            <a:avLst/>
          </a:prstGeom>
          <a:noFill/>
        </p:spPr>
        <p:txBody>
          <a:bodyPr wrap="square" rtlCol="0">
            <a:spAutoFit/>
          </a:bodyPr>
          <a:lstStyle/>
          <a:p>
            <a:pPr algn="ctr"/>
            <a:r>
              <a:rPr lang="en-US" sz="2400" dirty="0" smtClean="0">
                <a:solidFill>
                  <a:srgbClr val="CCFFCC"/>
                </a:solidFill>
                <a:effectLst>
                  <a:outerShdw blurRad="50800" dist="38100" dir="2700000">
                    <a:srgbClr val="000000">
                      <a:alpha val="43000"/>
                    </a:srgbClr>
                  </a:outerShdw>
                </a:effectLst>
              </a:rPr>
              <a:t>Notre-Dame de Quebec Basilica-Cathedral, Quebec City, Built in 1633.</a:t>
            </a:r>
          </a:p>
        </p:txBody>
      </p:sp>
    </p:spTree>
    <p:extLst>
      <p:ext uri="{BB962C8B-B14F-4D97-AF65-F5344CB8AC3E}">
        <p14:creationId xmlns:p14="http://schemas.microsoft.com/office/powerpoint/2010/main" val="2095973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New France, Jean Talon Visiting Settlers.jpg"/>
          <p:cNvPicPr>
            <a:picLocks noChangeAspect="1"/>
          </p:cNvPicPr>
          <p:nvPr/>
        </p:nvPicPr>
        <p:blipFill>
          <a:blip r:embed="rId2"/>
          <a:stretch>
            <a:fillRect/>
          </a:stretch>
        </p:blipFill>
        <p:spPr>
          <a:xfrm>
            <a:off x="0" y="809750"/>
            <a:ext cx="9144000" cy="6029327"/>
          </a:xfrm>
          <a:prstGeom prst="rect">
            <a:avLst/>
          </a:prstGeom>
        </p:spPr>
      </p:pic>
      <p:sp>
        <p:nvSpPr>
          <p:cNvPr id="10" name="Rounded Rectangle 9"/>
          <p:cNvSpPr/>
          <p:nvPr/>
        </p:nvSpPr>
        <p:spPr>
          <a:xfrm>
            <a:off x="301951" y="4777733"/>
            <a:ext cx="8516786" cy="1815882"/>
          </a:xfrm>
          <a:prstGeom prst="roundRect">
            <a:avLst/>
          </a:prstGeom>
          <a:solidFill>
            <a:schemeClr val="accent4">
              <a:lumMod val="75000"/>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301951" y="4777733"/>
            <a:ext cx="8516786" cy="1815882"/>
          </a:xfrm>
          <a:prstGeom prst="rect">
            <a:avLst/>
          </a:prstGeom>
          <a:noFill/>
        </p:spPr>
        <p:txBody>
          <a:bodyPr wrap="square" rtlCol="0">
            <a:spAutoFit/>
          </a:bodyPr>
          <a:lstStyle/>
          <a:p>
            <a:pPr>
              <a:tabLst>
                <a:tab pos="269875" algn="l"/>
              </a:tabLst>
            </a:pPr>
            <a:r>
              <a:rPr lang="en-US" sz="2800" dirty="0" smtClean="0">
                <a:solidFill>
                  <a:srgbClr val="CCFFCC"/>
                </a:solidFill>
                <a:effectLst>
                  <a:outerShdw blurRad="50800" dist="38100" dir="2700000">
                    <a:srgbClr val="000000">
                      <a:alpha val="43000"/>
                    </a:srgbClr>
                  </a:outerShdw>
                </a:effectLst>
              </a:rPr>
              <a:t>Between 1608 and 1713, despite the success of its expansion on the continent, New France's population had grown from several hundred to only 15 000 inhabitants.</a:t>
            </a:r>
          </a:p>
        </p:txBody>
      </p:sp>
      <p:pic>
        <p:nvPicPr>
          <p:cNvPr id="8" name="Picture 7" descr="New France - Family.png"/>
          <p:cNvPicPr>
            <a:picLocks noChangeAspect="1"/>
          </p:cNvPicPr>
          <p:nvPr/>
        </p:nvPicPr>
        <p:blipFill>
          <a:blip r:embed="rId3"/>
          <a:stretch>
            <a:fillRect/>
          </a:stretch>
        </p:blipFill>
        <p:spPr>
          <a:xfrm>
            <a:off x="0" y="0"/>
            <a:ext cx="9144000" cy="1930613"/>
          </a:xfrm>
          <a:prstGeom prst="rect">
            <a:avLst/>
          </a:prstGeom>
        </p:spPr>
      </p:pic>
    </p:spTree>
    <p:extLst>
      <p:ext uri="{BB962C8B-B14F-4D97-AF65-F5344CB8AC3E}">
        <p14:creationId xmlns:p14="http://schemas.microsoft.com/office/powerpoint/2010/main" val="3654824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illes du Roi.jpg"/>
          <p:cNvPicPr>
            <a:picLocks noChangeAspect="1"/>
          </p:cNvPicPr>
          <p:nvPr/>
        </p:nvPicPr>
        <p:blipFill>
          <a:blip r:embed="rId2"/>
          <a:stretch>
            <a:fillRect/>
          </a:stretch>
        </p:blipFill>
        <p:spPr>
          <a:xfrm>
            <a:off x="0" y="1642901"/>
            <a:ext cx="9119300" cy="5215099"/>
          </a:xfrm>
          <a:prstGeom prst="rect">
            <a:avLst/>
          </a:prstGeom>
        </p:spPr>
      </p:pic>
      <p:sp>
        <p:nvSpPr>
          <p:cNvPr id="11" name="Rounded Rectangle 10"/>
          <p:cNvSpPr/>
          <p:nvPr/>
        </p:nvSpPr>
        <p:spPr>
          <a:xfrm>
            <a:off x="301951" y="4382369"/>
            <a:ext cx="8516786" cy="2246769"/>
          </a:xfrm>
          <a:prstGeom prst="roundRect">
            <a:avLst/>
          </a:prstGeom>
          <a:solidFill>
            <a:schemeClr val="accent6">
              <a:lumMod val="60000"/>
              <a:lumOff val="40000"/>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New France.png"/>
          <p:cNvPicPr>
            <a:picLocks noChangeAspect="1"/>
          </p:cNvPicPr>
          <p:nvPr/>
        </p:nvPicPr>
        <p:blipFill>
          <a:blip r:embed="rId3"/>
          <a:stretch>
            <a:fillRect/>
          </a:stretch>
        </p:blipFill>
        <p:spPr>
          <a:xfrm>
            <a:off x="0" y="0"/>
            <a:ext cx="9144000" cy="1921008"/>
          </a:xfrm>
          <a:prstGeom prst="rect">
            <a:avLst/>
          </a:prstGeom>
        </p:spPr>
      </p:pic>
      <p:sp>
        <p:nvSpPr>
          <p:cNvPr id="4" name="TextBox 3"/>
          <p:cNvSpPr txBox="1"/>
          <p:nvPr/>
        </p:nvSpPr>
        <p:spPr>
          <a:xfrm>
            <a:off x="301951" y="4382369"/>
            <a:ext cx="8516786" cy="2246769"/>
          </a:xfrm>
          <a:prstGeom prst="rect">
            <a:avLst/>
          </a:prstGeom>
          <a:noFill/>
        </p:spPr>
        <p:txBody>
          <a:bodyPr wrap="square" rtlCol="0">
            <a:spAutoFit/>
          </a:bodyPr>
          <a:lstStyle/>
          <a:p>
            <a:pPr>
              <a:tabLst>
                <a:tab pos="269875" algn="l"/>
              </a:tabLst>
            </a:pPr>
            <a:r>
              <a:rPr lang="en-US" sz="2800" dirty="0" smtClean="0">
                <a:solidFill>
                  <a:srgbClr val="CCFFCC"/>
                </a:solidFill>
                <a:effectLst>
                  <a:outerShdw blurRad="50800" dist="38100" dir="2700000">
                    <a:srgbClr val="000000">
                      <a:alpha val="43000"/>
                    </a:srgbClr>
                  </a:outerShdw>
                </a:effectLst>
              </a:rPr>
              <a:t>In an attempt to increase the population of New France, King Louis XIV financially sponsored the emigration of the “</a:t>
            </a:r>
            <a:r>
              <a:rPr lang="en-US" sz="2800" dirty="0" err="1" smtClean="0">
                <a:solidFill>
                  <a:srgbClr val="CCFFCC"/>
                </a:solidFill>
                <a:effectLst>
                  <a:outerShdw blurRad="50800" dist="38100" dir="2700000">
                    <a:srgbClr val="000000">
                      <a:alpha val="43000"/>
                    </a:srgbClr>
                  </a:outerShdw>
                </a:effectLst>
              </a:rPr>
              <a:t>Filles</a:t>
            </a:r>
            <a:r>
              <a:rPr lang="en-US" sz="2800" dirty="0" smtClean="0">
                <a:solidFill>
                  <a:srgbClr val="CCFFCC"/>
                </a:solidFill>
                <a:effectLst>
                  <a:outerShdw blurRad="50800" dist="38100" dir="2700000">
                    <a:srgbClr val="000000">
                      <a:alpha val="43000"/>
                    </a:srgbClr>
                  </a:outerShdw>
                </a:effectLst>
              </a:rPr>
              <a:t> du </a:t>
            </a:r>
            <a:r>
              <a:rPr lang="en-US" sz="2800" dirty="0" err="1" smtClean="0">
                <a:solidFill>
                  <a:srgbClr val="CCFFCC"/>
                </a:solidFill>
                <a:effectLst>
                  <a:outerShdw blurRad="50800" dist="38100" dir="2700000">
                    <a:srgbClr val="000000">
                      <a:alpha val="43000"/>
                    </a:srgbClr>
                  </a:outerShdw>
                </a:effectLst>
              </a:rPr>
              <a:t>Roi</a:t>
            </a:r>
            <a:r>
              <a:rPr lang="en-US" sz="2800" dirty="0" smtClean="0">
                <a:solidFill>
                  <a:srgbClr val="CCFFCC"/>
                </a:solidFill>
                <a:effectLst>
                  <a:outerShdw blurRad="50800" dist="38100" dir="2700000">
                    <a:srgbClr val="000000">
                      <a:alpha val="43000"/>
                    </a:srgbClr>
                  </a:outerShdw>
                </a:effectLst>
              </a:rPr>
              <a:t>”, or King's Daughters, 770 women who arrived in the colony between 1663 and 1673.</a:t>
            </a:r>
          </a:p>
        </p:txBody>
      </p:sp>
    </p:spTree>
    <p:extLst>
      <p:ext uri="{BB962C8B-B14F-4D97-AF65-F5344CB8AC3E}">
        <p14:creationId xmlns:p14="http://schemas.microsoft.com/office/powerpoint/2010/main" val="9987589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1026</Words>
  <Application>Microsoft Office PowerPoint</Application>
  <PresentationFormat>On-screen Show (4:3)</PresentationFormat>
  <Paragraphs>58</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French Canadian Population Growth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Lower Canada</vt:lpstr>
      <vt:lpstr>PowerPoint Presentation</vt:lpstr>
      <vt:lpstr>PowerPoint Presentation</vt:lpstr>
      <vt:lpstr>PowerPoint Presentation</vt:lpstr>
      <vt:lpstr>Lower Canada</vt:lpstr>
      <vt:lpstr>Seigneurial System</vt:lpstr>
      <vt:lpstr>Seigneurial System</vt:lpstr>
      <vt:lpstr>Seigneurial System</vt:lpstr>
      <vt:lpstr>Seigneurial System</vt:lpstr>
      <vt:lpstr>PowerPoint Presentation</vt:lpstr>
      <vt:lpstr>The Rise of Montreal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GVSD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French Canadian Population Growth</dc:title>
  <dc:creator>Windows User</dc:creator>
  <cp:lastModifiedBy>Windows User</cp:lastModifiedBy>
  <cp:revision>1</cp:revision>
  <dcterms:created xsi:type="dcterms:W3CDTF">2014-03-26T19:01:02Z</dcterms:created>
  <dcterms:modified xsi:type="dcterms:W3CDTF">2014-03-26T19:01:34Z</dcterms:modified>
</cp:coreProperties>
</file>