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61" r:id="rId2"/>
    <p:sldId id="282" r:id="rId3"/>
    <p:sldId id="285" r:id="rId4"/>
    <p:sldId id="292" r:id="rId5"/>
    <p:sldId id="293" r:id="rId6"/>
    <p:sldId id="289" r:id="rId7"/>
    <p:sldId id="294" r:id="rId8"/>
    <p:sldId id="287" r:id="rId9"/>
    <p:sldId id="286" r:id="rId10"/>
    <p:sldId id="290" r:id="rId11"/>
    <p:sldId id="288" r:id="rId12"/>
    <p:sldId id="283" r:id="rId13"/>
    <p:sldId id="284" r:id="rId14"/>
    <p:sldId id="312" r:id="rId15"/>
    <p:sldId id="311"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353" r:id="rId29"/>
    <p:sldId id="354" r:id="rId30"/>
    <p:sldId id="355"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12" autoAdjust="0"/>
    <p:restoredTop sz="94660"/>
  </p:normalViewPr>
  <p:slideViewPr>
    <p:cSldViewPr snapToGrid="0" snapToObjects="1">
      <p:cViewPr varScale="1">
        <p:scale>
          <a:sx n="69" d="100"/>
          <a:sy n="69" d="100"/>
        </p:scale>
        <p:origin x="-56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9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EE67F0-C045-9C44-9AC6-D87DAD9FE350}" type="datetimeFigureOut">
              <a:rPr lang="en-US" smtClean="0"/>
              <a:pPr/>
              <a:t>3/26/2014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96D1B3-AC28-3B4A-AB50-54AB6589D9E4}" type="slidenum">
              <a:rPr lang="en-US" smtClean="0"/>
              <a:pPr/>
              <a:t>‹#›</a:t>
            </a:fld>
            <a:endParaRPr lang="en-US"/>
          </a:p>
        </p:txBody>
      </p:sp>
    </p:spTree>
    <p:extLst>
      <p:ext uri="{BB962C8B-B14F-4D97-AF65-F5344CB8AC3E}">
        <p14:creationId xmlns:p14="http://schemas.microsoft.com/office/powerpoint/2010/main" val="28531624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C2D3F1E8-1173-2D4E-AE0C-76CCF474EECE}" type="datetimeFigureOut">
              <a:rPr lang="en-US" smtClean="0"/>
              <a:pPr/>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32CD2-C2C7-334E-9028-675E2D4D03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2D3F1E8-1173-2D4E-AE0C-76CCF474EECE}" type="datetimeFigureOut">
              <a:rPr lang="en-US" smtClean="0"/>
              <a:pPr/>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32CD2-C2C7-334E-9028-675E2D4D03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2D3F1E8-1173-2D4E-AE0C-76CCF474EECE}" type="datetimeFigureOut">
              <a:rPr lang="en-US" smtClean="0"/>
              <a:pPr/>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32CD2-C2C7-334E-9028-675E2D4D03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2D3F1E8-1173-2D4E-AE0C-76CCF474EECE}" type="datetimeFigureOut">
              <a:rPr lang="en-US" smtClean="0"/>
              <a:pPr/>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32CD2-C2C7-334E-9028-675E2D4D03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C2D3F1E8-1173-2D4E-AE0C-76CCF474EECE}" type="datetimeFigureOut">
              <a:rPr lang="en-US" smtClean="0"/>
              <a:pPr/>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32CD2-C2C7-334E-9028-675E2D4D03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C2D3F1E8-1173-2D4E-AE0C-76CCF474EECE}" type="datetimeFigureOut">
              <a:rPr lang="en-US" smtClean="0"/>
              <a:pPr/>
              <a:t>3/26/2014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632CD2-C2C7-334E-9028-675E2D4D03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C2D3F1E8-1173-2D4E-AE0C-76CCF474EECE}" type="datetimeFigureOut">
              <a:rPr lang="en-US" smtClean="0"/>
              <a:pPr/>
              <a:t>3/26/2014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632CD2-C2C7-334E-9028-675E2D4D03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C2D3F1E8-1173-2D4E-AE0C-76CCF474EECE}" type="datetimeFigureOut">
              <a:rPr lang="en-US" smtClean="0"/>
              <a:pPr/>
              <a:t>3/26/2014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632CD2-C2C7-334E-9028-675E2D4D03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D3F1E8-1173-2D4E-AE0C-76CCF474EECE}" type="datetimeFigureOut">
              <a:rPr lang="en-US" smtClean="0"/>
              <a:pPr/>
              <a:t>3/26/2014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632CD2-C2C7-334E-9028-675E2D4D03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2D3F1E8-1173-2D4E-AE0C-76CCF474EECE}" type="datetimeFigureOut">
              <a:rPr lang="en-US" smtClean="0"/>
              <a:pPr/>
              <a:t>3/26/2014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632CD2-C2C7-334E-9028-675E2D4D03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2D3F1E8-1173-2D4E-AE0C-76CCF474EECE}" type="datetimeFigureOut">
              <a:rPr lang="en-US" smtClean="0"/>
              <a:pPr/>
              <a:t>3/26/2014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632CD2-C2C7-334E-9028-675E2D4D03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3F1E8-1173-2D4E-AE0C-76CCF474EECE}" type="datetimeFigureOut">
              <a:rPr lang="en-US" smtClean="0"/>
              <a:pPr/>
              <a:t>3/26/2014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32CD2-C2C7-334E-9028-675E2D4D03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813map.gif"/>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22746" y="1336431"/>
            <a:ext cx="9121254" cy="4503713"/>
          </a:xfrm>
        </p:spPr>
        <p:txBody>
          <a:bodyPr>
            <a:noAutofit/>
          </a:bodyPr>
          <a:lstStyle/>
          <a:p>
            <a:r>
              <a:rPr lang="en-US" sz="6000" b="1" dirty="0" smtClean="0">
                <a:solidFill>
                  <a:schemeClr val="accent6">
                    <a:lumMod val="75000"/>
                  </a:schemeClr>
                </a:solidFill>
              </a:rPr>
              <a:t>Upper Canada</a:t>
            </a:r>
            <a:br>
              <a:rPr lang="en-US" sz="6000" b="1" dirty="0" smtClean="0">
                <a:solidFill>
                  <a:schemeClr val="accent6">
                    <a:lumMod val="75000"/>
                  </a:schemeClr>
                </a:solidFill>
              </a:rPr>
            </a:br>
            <a:r>
              <a:rPr lang="en-US" sz="6000" b="1" dirty="0" smtClean="0">
                <a:solidFill>
                  <a:schemeClr val="accent6">
                    <a:lumMod val="75000"/>
                  </a:schemeClr>
                </a:solidFill>
              </a:rPr>
              <a:t>&amp;</a:t>
            </a:r>
            <a:br>
              <a:rPr lang="en-US" sz="6000" b="1" dirty="0" smtClean="0">
                <a:solidFill>
                  <a:schemeClr val="accent6">
                    <a:lumMod val="75000"/>
                  </a:schemeClr>
                </a:solidFill>
              </a:rPr>
            </a:br>
            <a:r>
              <a:rPr lang="en-US" sz="6000" b="1" dirty="0" smtClean="0">
                <a:solidFill>
                  <a:schemeClr val="accent6">
                    <a:lumMod val="75000"/>
                  </a:schemeClr>
                </a:solidFill>
              </a:rPr>
              <a:t>The Immigrant Experience</a:t>
            </a:r>
            <a:br>
              <a:rPr lang="en-US" sz="6000" b="1" dirty="0" smtClean="0">
                <a:solidFill>
                  <a:schemeClr val="accent6">
                    <a:lumMod val="75000"/>
                  </a:schemeClr>
                </a:solidFill>
              </a:rPr>
            </a:br>
            <a:endParaRPr lang="en-US" sz="60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itedEmpireLoyalistsHamilton.JPG"/>
          <p:cNvPicPr>
            <a:picLocks noChangeAspect="1"/>
          </p:cNvPicPr>
          <p:nvPr/>
        </p:nvPicPr>
        <p:blipFill>
          <a:blip r:embed="rId2"/>
          <a:stretch>
            <a:fillRect/>
          </a:stretch>
        </p:blipFill>
        <p:spPr>
          <a:xfrm>
            <a:off x="0" y="0"/>
            <a:ext cx="9144000" cy="6858000"/>
          </a:xfrm>
          <a:prstGeom prst="rect">
            <a:avLst/>
          </a:prstGeom>
        </p:spPr>
      </p:pic>
      <p:sp>
        <p:nvSpPr>
          <p:cNvPr id="7" name="Rounded Rectangle 6"/>
          <p:cNvSpPr/>
          <p:nvPr/>
        </p:nvSpPr>
        <p:spPr>
          <a:xfrm>
            <a:off x="728234" y="4674834"/>
            <a:ext cx="7717505" cy="1384995"/>
          </a:xfrm>
          <a:prstGeom prst="round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34571" y="0"/>
            <a:ext cx="3862729" cy="973284"/>
          </a:xfrm>
        </p:spPr>
        <p:txBody>
          <a:bodyPr>
            <a:noAutofit/>
          </a:bodyPr>
          <a:lstStyle/>
          <a:p>
            <a:r>
              <a:rPr lang="en-US" sz="3600" dirty="0" smtClean="0">
                <a:solidFill>
                  <a:schemeClr val="accent6"/>
                </a:solidFill>
                <a:effectLst>
                  <a:outerShdw blurRad="50800" dist="38100" dir="2700000">
                    <a:srgbClr val="000000">
                      <a:alpha val="43000"/>
                    </a:srgbClr>
                  </a:outerShdw>
                </a:effectLst>
              </a:rPr>
              <a:t>Upper Canada</a:t>
            </a:r>
            <a:endParaRPr lang="en-US" sz="3600" dirty="0">
              <a:solidFill>
                <a:schemeClr val="accent6"/>
              </a:solidFill>
              <a:effectLst>
                <a:outerShdw blurRad="50800" dist="38100" dir="2700000">
                  <a:srgbClr val="000000">
                    <a:alpha val="43000"/>
                  </a:srgbClr>
                </a:outerShdw>
              </a:effectLst>
            </a:endParaRPr>
          </a:p>
        </p:txBody>
      </p:sp>
      <p:sp>
        <p:nvSpPr>
          <p:cNvPr id="5" name="TextBox 4"/>
          <p:cNvSpPr txBox="1"/>
          <p:nvPr/>
        </p:nvSpPr>
        <p:spPr>
          <a:xfrm>
            <a:off x="728234" y="4674834"/>
            <a:ext cx="7717505" cy="1384995"/>
          </a:xfrm>
          <a:prstGeom prst="rect">
            <a:avLst/>
          </a:prstGeom>
          <a:noFill/>
        </p:spPr>
        <p:txBody>
          <a:bodyPr wrap="square" rtlCol="0">
            <a:spAutoFit/>
          </a:bodyPr>
          <a:lstStyle/>
          <a:p>
            <a:pPr lvl="0">
              <a:buFont typeface="Arial"/>
              <a:buChar char="•"/>
              <a:tabLst>
                <a:tab pos="266700" algn="l"/>
              </a:tabLst>
            </a:pPr>
            <a:r>
              <a:rPr lang="en-US" sz="2800" dirty="0" smtClean="0">
                <a:solidFill>
                  <a:schemeClr val="accent6">
                    <a:lumMod val="75000"/>
                  </a:schemeClr>
                </a:solidFill>
                <a:effectLst>
                  <a:outerShdw blurRad="50800" dist="38100" dir="2700000">
                    <a:srgbClr val="000000">
                      <a:alpha val="43000"/>
                    </a:srgbClr>
                  </a:outerShdw>
                </a:effectLst>
              </a:rPr>
              <a:t> 	The Loyalist influx gave the region its first 	substantial population and led to the creation 	of a separate province, Upper Canada, in 1791.</a:t>
            </a:r>
            <a:endParaRPr lang="en-US" dirty="0">
              <a:solidFill>
                <a:schemeClr val="accent6">
                  <a:lumMod val="75000"/>
                </a:schemeClr>
              </a:solidFill>
            </a:endParaRPr>
          </a:p>
        </p:txBody>
      </p:sp>
      <p:sp>
        <p:nvSpPr>
          <p:cNvPr id="8" name="TextBox 7"/>
          <p:cNvSpPr txBox="1"/>
          <p:nvPr/>
        </p:nvSpPr>
        <p:spPr>
          <a:xfrm>
            <a:off x="728233" y="6059829"/>
            <a:ext cx="7717505" cy="646331"/>
          </a:xfrm>
          <a:prstGeom prst="rect">
            <a:avLst/>
          </a:prstGeom>
          <a:noFill/>
        </p:spPr>
        <p:txBody>
          <a:bodyPr wrap="square" rtlCol="0">
            <a:spAutoFit/>
          </a:bodyPr>
          <a:lstStyle/>
          <a:p>
            <a:pPr algn="ctr"/>
            <a:r>
              <a:rPr lang="en-US" dirty="0" smtClean="0">
                <a:solidFill>
                  <a:schemeClr val="bg1"/>
                </a:solidFill>
              </a:rPr>
              <a:t>United Empire Loyalists statue, </a:t>
            </a:r>
          </a:p>
          <a:p>
            <a:pPr algn="ctr"/>
            <a:r>
              <a:rPr lang="en-US" dirty="0" smtClean="0">
                <a:solidFill>
                  <a:schemeClr val="bg1"/>
                </a:solidFill>
              </a:rPr>
              <a:t>in front of McMaster University, downtown Hamilton, Ontario.</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6" y="0"/>
            <a:ext cx="9121254" cy="973284"/>
          </a:xfrm>
        </p:spPr>
        <p:txBody>
          <a:bodyPr>
            <a:noAutofit/>
          </a:bodyPr>
          <a:lstStyle/>
          <a:p>
            <a:r>
              <a:rPr lang="en-US" sz="3600" dirty="0" smtClean="0">
                <a:solidFill>
                  <a:srgbClr val="CCFFCC"/>
                </a:solidFill>
                <a:effectLst>
                  <a:outerShdw blurRad="50800" dist="38100" dir="2700000">
                    <a:srgbClr val="000000">
                      <a:alpha val="43000"/>
                    </a:srgbClr>
                  </a:outerShdw>
                </a:effectLst>
              </a:rPr>
              <a:t>Upper Canada</a:t>
            </a:r>
            <a:endParaRPr lang="en-US" sz="3600" dirty="0">
              <a:solidFill>
                <a:srgbClr val="CCFFCC"/>
              </a:solidFill>
              <a:effectLst>
                <a:outerShdw blurRad="50800" dist="38100" dir="2700000">
                  <a:srgbClr val="000000">
                    <a:alpha val="43000"/>
                  </a:srgbClr>
                </a:outerShdw>
              </a:effectLst>
            </a:endParaRPr>
          </a:p>
        </p:txBody>
      </p:sp>
      <p:sp>
        <p:nvSpPr>
          <p:cNvPr id="4" name="TextBox 3"/>
          <p:cNvSpPr txBox="1"/>
          <p:nvPr/>
        </p:nvSpPr>
        <p:spPr>
          <a:xfrm>
            <a:off x="728234" y="1296559"/>
            <a:ext cx="7717505" cy="3108544"/>
          </a:xfrm>
          <a:prstGeom prst="rect">
            <a:avLst/>
          </a:prstGeom>
          <a:noFill/>
        </p:spPr>
        <p:txBody>
          <a:bodyPr wrap="square" rtlCol="0">
            <a:spAutoFit/>
          </a:bodyPr>
          <a:lstStyle/>
          <a:p>
            <a:pPr>
              <a:tabLst>
                <a:tab pos="269875" algn="l"/>
              </a:tabLst>
            </a:pPr>
            <a:r>
              <a:rPr lang="en-US" sz="2800" dirty="0" smtClean="0">
                <a:solidFill>
                  <a:srgbClr val="CCFFCC"/>
                </a:solidFill>
                <a:effectLst>
                  <a:outerShdw blurRad="50800" dist="38100" dir="2700000">
                    <a:srgbClr val="000000">
                      <a:alpha val="43000"/>
                    </a:srgbClr>
                  </a:outerShdw>
                </a:effectLst>
              </a:rPr>
              <a:t>The American Revolution (1775-1783) created not one country but two. Without the infusion of almost 40,000 American Loyalists into the remaining British North American colonies, what was to become Canada could have offered little resistance to the expansion of the American Republic.</a:t>
            </a:r>
          </a:p>
        </p:txBody>
      </p:sp>
      <p:sp>
        <p:nvSpPr>
          <p:cNvPr id="5" name="TextBox 4"/>
          <p:cNvSpPr txBox="1"/>
          <p:nvPr/>
        </p:nvSpPr>
        <p:spPr>
          <a:xfrm>
            <a:off x="728234" y="4674834"/>
            <a:ext cx="7717505" cy="1384995"/>
          </a:xfrm>
          <a:prstGeom prst="rect">
            <a:avLst/>
          </a:prstGeom>
          <a:noFill/>
        </p:spPr>
        <p:txBody>
          <a:bodyPr wrap="square" rtlCol="0">
            <a:spAutoFit/>
          </a:bodyPr>
          <a:lstStyle/>
          <a:p>
            <a:pPr lvl="0">
              <a:buFont typeface="Arial"/>
              <a:buChar char="•"/>
              <a:tabLst>
                <a:tab pos="266700" algn="l"/>
              </a:tabLst>
            </a:pPr>
            <a:r>
              <a:rPr lang="en-US" sz="2800" dirty="0" smtClean="0">
                <a:solidFill>
                  <a:srgbClr val="CCFFCC"/>
                </a:solidFill>
                <a:effectLst>
                  <a:outerShdw blurRad="50800" dist="38100" dir="2700000">
                    <a:srgbClr val="000000">
                      <a:alpha val="43000"/>
                    </a:srgbClr>
                  </a:outerShdw>
                </a:effectLst>
              </a:rPr>
              <a:t> 	The Loyalist influx gave the region its first 	substantial population and led to the creation 	of a separate province, Upper Canada, in 1791.</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0301" y="153126"/>
            <a:ext cx="3073700" cy="973284"/>
          </a:xfrm>
        </p:spPr>
        <p:txBody>
          <a:bodyPr>
            <a:noAutofit/>
          </a:bodyPr>
          <a:lstStyle/>
          <a:p>
            <a:r>
              <a:rPr lang="en-US" sz="3200" b="1" dirty="0" smtClean="0">
                <a:solidFill>
                  <a:srgbClr val="CCFFCC"/>
                </a:solidFill>
                <a:effectLst>
                  <a:outerShdw blurRad="50800" dist="38100" dir="2700000">
                    <a:srgbClr val="000000">
                      <a:alpha val="43000"/>
                    </a:srgbClr>
                  </a:outerShdw>
                </a:effectLst>
              </a:rPr>
              <a:t>Upper Canada</a:t>
            </a:r>
            <a:endParaRPr lang="en-US" sz="3200" b="1" dirty="0">
              <a:solidFill>
                <a:srgbClr val="CCFFCC"/>
              </a:solidFill>
              <a:effectLst>
                <a:outerShdw blurRad="50800" dist="38100" dir="2700000">
                  <a:srgbClr val="000000">
                    <a:alpha val="43000"/>
                  </a:srgbClr>
                </a:outerShdw>
              </a:effectLst>
            </a:endParaRPr>
          </a:p>
        </p:txBody>
      </p:sp>
      <p:sp>
        <p:nvSpPr>
          <p:cNvPr id="4" name="TextBox 3"/>
          <p:cNvSpPr txBox="1"/>
          <p:nvPr/>
        </p:nvSpPr>
        <p:spPr>
          <a:xfrm>
            <a:off x="6070300" y="1603315"/>
            <a:ext cx="3073700" cy="4401205"/>
          </a:xfrm>
          <a:prstGeom prst="rect">
            <a:avLst/>
          </a:prstGeom>
          <a:noFill/>
        </p:spPr>
        <p:txBody>
          <a:bodyPr wrap="square" rtlCol="0">
            <a:spAutoFit/>
          </a:bodyPr>
          <a:lstStyle/>
          <a:p>
            <a:pPr algn="ctr"/>
            <a:r>
              <a:rPr lang="en-US" sz="2800" dirty="0" smtClean="0">
                <a:solidFill>
                  <a:srgbClr val="CCFFCC"/>
                </a:solidFill>
                <a:effectLst>
                  <a:outerShdw blurRad="50800" dist="38100" dir="2700000">
                    <a:srgbClr val="000000">
                      <a:alpha val="43000"/>
                    </a:srgbClr>
                  </a:outerShdw>
                </a:effectLst>
              </a:rPr>
              <a:t>The Constitutional Act of 1791</a:t>
            </a:r>
          </a:p>
          <a:p>
            <a:pPr algn="ctr"/>
            <a:r>
              <a:rPr lang="en-US" sz="2800" dirty="0" smtClean="0">
                <a:solidFill>
                  <a:srgbClr val="CCFFCC"/>
                </a:solidFill>
                <a:effectLst>
                  <a:outerShdw blurRad="50800" dist="38100" dir="2700000">
                    <a:srgbClr val="000000">
                      <a:alpha val="43000"/>
                    </a:srgbClr>
                  </a:outerShdw>
                </a:effectLst>
              </a:rPr>
              <a:t>was an </a:t>
            </a:r>
          </a:p>
          <a:p>
            <a:pPr algn="ctr"/>
            <a:r>
              <a:rPr lang="en-US" sz="2800" dirty="0" smtClean="0">
                <a:solidFill>
                  <a:srgbClr val="CCFFCC"/>
                </a:solidFill>
                <a:effectLst>
                  <a:outerShdw blurRad="50800" dist="38100" dir="2700000">
                    <a:srgbClr val="000000">
                      <a:alpha val="43000"/>
                    </a:srgbClr>
                  </a:outerShdw>
                </a:effectLst>
              </a:rPr>
              <a:t>Act of the British Parliament that created</a:t>
            </a:r>
          </a:p>
          <a:p>
            <a:pPr algn="ctr"/>
            <a:r>
              <a:rPr lang="en-US" sz="2800" dirty="0" smtClean="0">
                <a:solidFill>
                  <a:srgbClr val="CCFFCC"/>
                </a:solidFill>
                <a:effectLst>
                  <a:outerShdw blurRad="50800" dist="38100" dir="2700000">
                    <a:srgbClr val="000000">
                      <a:alpha val="43000"/>
                    </a:srgbClr>
                  </a:outerShdw>
                </a:effectLst>
              </a:rPr>
              <a:t> </a:t>
            </a:r>
            <a:r>
              <a:rPr lang="en-US" sz="2800" b="1" dirty="0" smtClean="0">
                <a:solidFill>
                  <a:srgbClr val="CCFFCC"/>
                </a:solidFill>
                <a:effectLst>
                  <a:outerShdw blurRad="50800" dist="38100" dir="2700000">
                    <a:srgbClr val="000000">
                      <a:alpha val="43000"/>
                    </a:srgbClr>
                  </a:outerShdw>
                </a:effectLst>
              </a:rPr>
              <a:t>Upper Canada </a:t>
            </a:r>
            <a:r>
              <a:rPr lang="en-US" sz="2800" dirty="0" smtClean="0">
                <a:solidFill>
                  <a:srgbClr val="CCFFCC"/>
                </a:solidFill>
                <a:effectLst>
                  <a:outerShdw blurRad="50800" dist="38100" dir="2700000">
                    <a:srgbClr val="000000">
                      <a:alpha val="43000"/>
                    </a:srgbClr>
                  </a:outerShdw>
                </a:effectLst>
              </a:rPr>
              <a:t>and</a:t>
            </a:r>
          </a:p>
          <a:p>
            <a:pPr algn="ctr"/>
            <a:r>
              <a:rPr lang="en-US" sz="2800" b="1" dirty="0" smtClean="0">
                <a:solidFill>
                  <a:srgbClr val="CCFFCC"/>
                </a:solidFill>
                <a:effectLst>
                  <a:outerShdw blurRad="50800" dist="38100" dir="2700000">
                    <a:srgbClr val="000000">
                      <a:alpha val="43000"/>
                    </a:srgbClr>
                  </a:outerShdw>
                </a:effectLst>
              </a:rPr>
              <a:t>Lower Canada</a:t>
            </a:r>
            <a:r>
              <a:rPr lang="en-US" sz="2800" dirty="0" smtClean="0">
                <a:solidFill>
                  <a:srgbClr val="CCFFCC"/>
                </a:solidFill>
                <a:effectLst>
                  <a:outerShdw blurRad="50800" dist="38100" dir="2700000">
                    <a:srgbClr val="000000">
                      <a:alpha val="43000"/>
                    </a:srgbClr>
                  </a:outerShdw>
                </a:effectLst>
              </a:rPr>
              <a:t>.</a:t>
            </a:r>
            <a:endParaRPr lang="en-US" sz="2800" dirty="0">
              <a:solidFill>
                <a:srgbClr val="CCFFCC"/>
              </a:solidFill>
              <a:effectLst>
                <a:outerShdw blurRad="50800" dist="38100" dir="2700000">
                  <a:srgbClr val="000000">
                    <a:alpha val="43000"/>
                  </a:srgbClr>
                </a:outerShdw>
              </a:effectLst>
            </a:endParaRPr>
          </a:p>
        </p:txBody>
      </p:sp>
      <p:pic>
        <p:nvPicPr>
          <p:cNvPr id="5" name="Picture 4" descr="Upper Canada 1791.jpg"/>
          <p:cNvPicPr>
            <a:picLocks noChangeAspect="1"/>
          </p:cNvPicPr>
          <p:nvPr/>
        </p:nvPicPr>
        <p:blipFill>
          <a:blip r:embed="rId2"/>
          <a:stretch>
            <a:fillRect/>
          </a:stretch>
        </p:blipFill>
        <p:spPr>
          <a:xfrm>
            <a:off x="144106" y="153126"/>
            <a:ext cx="5926193" cy="6533734"/>
          </a:xfrm>
          <a:prstGeom prst="rect">
            <a:avLst/>
          </a:prstGeom>
          <a:ln w="12700" cap="flat" cmpd="sng" algn="ctr">
            <a:solidFill>
              <a:schemeClr val="tx1"/>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6" y="0"/>
            <a:ext cx="9121254" cy="973284"/>
          </a:xfrm>
        </p:spPr>
        <p:txBody>
          <a:bodyPr>
            <a:noAutofit/>
          </a:bodyPr>
          <a:lstStyle/>
          <a:p>
            <a:r>
              <a:rPr lang="en-US" sz="3600" dirty="0" smtClean="0">
                <a:solidFill>
                  <a:srgbClr val="CCFFCC"/>
                </a:solidFill>
                <a:effectLst>
                  <a:outerShdw blurRad="50800" dist="38100" dir="2700000">
                    <a:srgbClr val="000000">
                      <a:alpha val="43000"/>
                    </a:srgbClr>
                  </a:outerShdw>
                </a:effectLst>
              </a:rPr>
              <a:t>Upper Canada</a:t>
            </a:r>
            <a:endParaRPr lang="en-US" sz="3600" dirty="0">
              <a:solidFill>
                <a:srgbClr val="CCFFCC"/>
              </a:solidFill>
              <a:effectLst>
                <a:outerShdw blurRad="50800" dist="38100" dir="2700000">
                  <a:srgbClr val="000000">
                    <a:alpha val="43000"/>
                  </a:srgbClr>
                </a:outerShdw>
              </a:effectLst>
            </a:endParaRPr>
          </a:p>
        </p:txBody>
      </p:sp>
      <p:sp>
        <p:nvSpPr>
          <p:cNvPr id="4" name="TextBox 3"/>
          <p:cNvSpPr txBox="1"/>
          <p:nvPr/>
        </p:nvSpPr>
        <p:spPr>
          <a:xfrm>
            <a:off x="284189" y="973285"/>
            <a:ext cx="8557389" cy="1815882"/>
          </a:xfrm>
          <a:prstGeom prst="rect">
            <a:avLst/>
          </a:prstGeom>
          <a:noFill/>
        </p:spPr>
        <p:txBody>
          <a:bodyPr wrap="square" rtlCol="0">
            <a:spAutoFit/>
          </a:bodyPr>
          <a:lstStyle/>
          <a:p>
            <a:pPr>
              <a:buFont typeface="Arial"/>
              <a:buChar char="•"/>
              <a:tabLst>
                <a:tab pos="265113" algn="l"/>
              </a:tabLst>
            </a:pPr>
            <a:r>
              <a:rPr lang="en-US" sz="2800" dirty="0" smtClean="0">
                <a:solidFill>
                  <a:srgbClr val="CCFFCC"/>
                </a:solidFill>
                <a:effectLst>
                  <a:outerShdw blurRad="50800" dist="38100" dir="2700000">
                    <a:srgbClr val="000000">
                      <a:alpha val="43000"/>
                    </a:srgbClr>
                  </a:outerShdw>
                </a:effectLst>
              </a:rPr>
              <a:t> 	The reorganization of British North America under 	the Constitutional Act was a response to the 	pressure of thousands of </a:t>
            </a:r>
            <a:r>
              <a:rPr lang="en-US" sz="2800" b="1" dirty="0" smtClean="0">
                <a:solidFill>
                  <a:srgbClr val="CCFFCC"/>
                </a:solidFill>
                <a:effectLst>
                  <a:outerShdw blurRad="50800" dist="38100" dir="2700000">
                    <a:srgbClr val="000000">
                      <a:alpha val="43000"/>
                    </a:srgbClr>
                  </a:outerShdw>
                </a:effectLst>
              </a:rPr>
              <a:t>Loyalists</a:t>
            </a:r>
            <a:r>
              <a:rPr lang="en-US" sz="2800" dirty="0" smtClean="0">
                <a:solidFill>
                  <a:srgbClr val="CCFFCC"/>
                </a:solidFill>
                <a:effectLst>
                  <a:outerShdw blurRad="50800" dist="38100" dir="2700000">
                    <a:srgbClr val="000000">
                      <a:alpha val="43000"/>
                    </a:srgbClr>
                  </a:outerShdw>
                </a:effectLst>
              </a:rPr>
              <a:t> seeking refuge 	after the American Revolution.</a:t>
            </a:r>
            <a:endParaRPr lang="en-US" sz="2800" dirty="0">
              <a:solidFill>
                <a:srgbClr val="CCFFCC"/>
              </a:solidFill>
              <a:effectLst>
                <a:outerShdw blurRad="50800" dist="38100" dir="2700000">
                  <a:srgbClr val="000000">
                    <a:alpha val="43000"/>
                  </a:srgbClr>
                </a:outerShdw>
              </a:effectLst>
            </a:endParaRPr>
          </a:p>
        </p:txBody>
      </p:sp>
      <p:pic>
        <p:nvPicPr>
          <p:cNvPr id="6" name="Picture 5" descr="Loyalists @ Adolphustown.jpg"/>
          <p:cNvPicPr>
            <a:picLocks noChangeAspect="1"/>
          </p:cNvPicPr>
          <p:nvPr/>
        </p:nvPicPr>
        <p:blipFill>
          <a:blip r:embed="rId2"/>
          <a:stretch>
            <a:fillRect/>
          </a:stretch>
        </p:blipFill>
        <p:spPr>
          <a:xfrm>
            <a:off x="2057676" y="3069722"/>
            <a:ext cx="5053950" cy="350852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6" y="0"/>
            <a:ext cx="9121254" cy="973284"/>
          </a:xfrm>
        </p:spPr>
        <p:txBody>
          <a:bodyPr>
            <a:noAutofit/>
          </a:bodyPr>
          <a:lstStyle/>
          <a:p>
            <a:r>
              <a:rPr lang="en-US" sz="3600" dirty="0" smtClean="0">
                <a:solidFill>
                  <a:srgbClr val="CCFFCC"/>
                </a:solidFill>
                <a:effectLst>
                  <a:outerShdw blurRad="50800" dist="38100" dir="2700000">
                    <a:srgbClr val="000000">
                      <a:alpha val="43000"/>
                    </a:srgbClr>
                  </a:outerShdw>
                </a:effectLst>
              </a:rPr>
              <a:t>Upper Canada</a:t>
            </a:r>
            <a:endParaRPr lang="en-US" sz="3600" dirty="0">
              <a:solidFill>
                <a:srgbClr val="CCFFCC"/>
              </a:solidFill>
              <a:effectLst>
                <a:outerShdw blurRad="50800" dist="38100" dir="2700000">
                  <a:srgbClr val="000000">
                    <a:alpha val="43000"/>
                  </a:srgbClr>
                </a:outerShdw>
              </a:effectLst>
            </a:endParaRPr>
          </a:p>
        </p:txBody>
      </p:sp>
      <p:sp>
        <p:nvSpPr>
          <p:cNvPr id="4" name="TextBox 3"/>
          <p:cNvSpPr txBox="1"/>
          <p:nvPr/>
        </p:nvSpPr>
        <p:spPr>
          <a:xfrm>
            <a:off x="284189" y="973285"/>
            <a:ext cx="8557389" cy="5447646"/>
          </a:xfrm>
          <a:prstGeom prst="rect">
            <a:avLst/>
          </a:prstGeom>
          <a:noFill/>
        </p:spPr>
        <p:txBody>
          <a:bodyPr wrap="square" rtlCol="0">
            <a:spAutoFit/>
          </a:bodyPr>
          <a:lstStyle/>
          <a:p>
            <a:pPr>
              <a:buFont typeface="Arial"/>
              <a:buChar char="•"/>
              <a:tabLst>
                <a:tab pos="265113" algn="l"/>
              </a:tabLst>
            </a:pPr>
            <a:r>
              <a:rPr lang="en-US" sz="2800" dirty="0" smtClean="0">
                <a:solidFill>
                  <a:srgbClr val="CCFFCC"/>
                </a:solidFill>
                <a:effectLst>
                  <a:outerShdw blurRad="50800" dist="38100" dir="2700000">
                    <a:srgbClr val="000000">
                      <a:alpha val="43000"/>
                    </a:srgbClr>
                  </a:outerShdw>
                </a:effectLst>
              </a:rPr>
              <a:t> 	The Quebec Act of 1774 was a measure to conciliate 	the French.</a:t>
            </a:r>
          </a:p>
          <a:p>
            <a:pPr>
              <a:buFont typeface="Arial"/>
              <a:buChar char="•"/>
              <a:tabLst>
                <a:tab pos="265113" algn="l"/>
              </a:tabLst>
            </a:pPr>
            <a:endParaRPr lang="en-US" sz="1000" dirty="0" smtClean="0">
              <a:solidFill>
                <a:srgbClr val="CCFFCC"/>
              </a:solidFill>
              <a:effectLst>
                <a:outerShdw blurRad="50800" dist="38100" dir="2700000">
                  <a:srgbClr val="000000">
                    <a:alpha val="43000"/>
                  </a:srgbClr>
                </a:outerShdw>
              </a:effectLst>
            </a:endParaRPr>
          </a:p>
          <a:p>
            <a:pPr>
              <a:buFont typeface="Arial"/>
              <a:buChar char="•"/>
              <a:tabLst>
                <a:tab pos="265113" algn="l"/>
              </a:tabLst>
            </a:pPr>
            <a:r>
              <a:rPr lang="en-US" sz="2800" dirty="0" smtClean="0">
                <a:solidFill>
                  <a:srgbClr val="CCFFCC"/>
                </a:solidFill>
                <a:effectLst>
                  <a:outerShdw blurRad="50800" dist="38100" dir="2700000">
                    <a:srgbClr val="000000">
                      <a:alpha val="43000"/>
                    </a:srgbClr>
                  </a:outerShdw>
                </a:effectLst>
              </a:rPr>
              <a:t> 	Conditions under that act could not in </a:t>
            </a:r>
            <a:r>
              <a:rPr lang="en-US" sz="2800" dirty="0" err="1" smtClean="0">
                <a:solidFill>
                  <a:srgbClr val="CCFFCC"/>
                </a:solidFill>
                <a:effectLst>
                  <a:outerShdw blurRad="50800" dist="38100" dir="2700000">
                    <a:srgbClr val="000000">
                      <a:alpha val="43000"/>
                    </a:srgbClr>
                  </a:outerShdw>
                </a:effectLst>
              </a:rPr>
              <a:t>honour</a:t>
            </a:r>
            <a:r>
              <a:rPr lang="en-US" sz="2800" dirty="0" smtClean="0">
                <a:solidFill>
                  <a:srgbClr val="CCFFCC"/>
                </a:solidFill>
                <a:effectLst>
                  <a:outerShdw blurRad="50800" dist="38100" dir="2700000">
                    <a:srgbClr val="000000">
                      <a:alpha val="43000"/>
                    </a:srgbClr>
                  </a:outerShdw>
                </a:effectLst>
              </a:rPr>
              <a:t> or 	policy be withdrawn. </a:t>
            </a:r>
          </a:p>
          <a:p>
            <a:pPr>
              <a:buFont typeface="Arial"/>
              <a:buChar char="•"/>
              <a:tabLst>
                <a:tab pos="265113" algn="l"/>
              </a:tabLst>
            </a:pPr>
            <a:endParaRPr lang="en-US" sz="1000" dirty="0" smtClean="0">
              <a:solidFill>
                <a:srgbClr val="CCFFCC"/>
              </a:solidFill>
              <a:effectLst>
                <a:outerShdw blurRad="50800" dist="38100" dir="2700000">
                  <a:srgbClr val="000000">
                    <a:alpha val="43000"/>
                  </a:srgbClr>
                </a:outerShdw>
              </a:effectLst>
            </a:endParaRPr>
          </a:p>
          <a:p>
            <a:pPr>
              <a:buFont typeface="Arial"/>
              <a:buChar char="•"/>
              <a:tabLst>
                <a:tab pos="265113" algn="l"/>
              </a:tabLst>
            </a:pPr>
            <a:r>
              <a:rPr lang="en-US" sz="2800" dirty="0" smtClean="0">
                <a:solidFill>
                  <a:srgbClr val="CCFFCC"/>
                </a:solidFill>
                <a:effectLst>
                  <a:outerShdw blurRad="50800" dist="38100" dir="2700000">
                    <a:srgbClr val="000000">
                      <a:alpha val="43000"/>
                    </a:srgbClr>
                  </a:outerShdw>
                </a:effectLst>
              </a:rPr>
              <a:t> 	Yet the loyalists could not be required to live under 	French civil and land law and without the 	representative assembly to which they were 	accustomed. </a:t>
            </a:r>
          </a:p>
          <a:p>
            <a:pPr>
              <a:buFont typeface="Arial"/>
              <a:buChar char="•"/>
              <a:tabLst>
                <a:tab pos="265113" algn="l"/>
              </a:tabLst>
            </a:pPr>
            <a:endParaRPr lang="en-US" sz="1000" dirty="0" smtClean="0">
              <a:solidFill>
                <a:srgbClr val="CCFFCC"/>
              </a:solidFill>
              <a:effectLst>
                <a:outerShdw blurRad="50800" dist="38100" dir="2700000">
                  <a:srgbClr val="000000">
                    <a:alpha val="43000"/>
                  </a:srgbClr>
                </a:outerShdw>
              </a:effectLst>
            </a:endParaRPr>
          </a:p>
          <a:p>
            <a:pPr>
              <a:buFont typeface="Arial"/>
              <a:buChar char="•"/>
              <a:tabLst>
                <a:tab pos="265113" algn="l"/>
              </a:tabLst>
            </a:pPr>
            <a:r>
              <a:rPr lang="en-US" sz="2800" dirty="0" smtClean="0">
                <a:solidFill>
                  <a:srgbClr val="CCFFCC"/>
                </a:solidFill>
                <a:effectLst>
                  <a:outerShdw blurRad="50800" dist="38100" dir="2700000">
                    <a:srgbClr val="000000">
                      <a:alpha val="43000"/>
                    </a:srgbClr>
                  </a:outerShdw>
                </a:effectLst>
              </a:rPr>
              <a:t> 	One obvious answer was to divide Quebec into 	separate English and French provinces:</a:t>
            </a:r>
          </a:p>
          <a:p>
            <a:pPr>
              <a:buFont typeface="Arial"/>
              <a:buChar char="•"/>
              <a:tabLst>
                <a:tab pos="265113" algn="l"/>
              </a:tabLst>
            </a:pPr>
            <a:endParaRPr lang="en-US" sz="1000" dirty="0" smtClean="0">
              <a:solidFill>
                <a:srgbClr val="CCFFCC"/>
              </a:solidFill>
              <a:effectLst>
                <a:outerShdw blurRad="50800" dist="38100" dir="2700000">
                  <a:srgbClr val="000000">
                    <a:alpha val="43000"/>
                  </a:srgbClr>
                </a:outerShdw>
              </a:effectLst>
            </a:endParaRPr>
          </a:p>
          <a:p>
            <a:pPr algn="ctr">
              <a:tabLst>
                <a:tab pos="265113" algn="l"/>
              </a:tabLst>
            </a:pPr>
            <a:r>
              <a:rPr lang="en-US" sz="2800" b="1" dirty="0" smtClean="0">
                <a:solidFill>
                  <a:srgbClr val="CCFFCC"/>
                </a:solidFill>
                <a:effectLst>
                  <a:outerShdw blurRad="50800" dist="38100" dir="2700000">
                    <a:srgbClr val="000000">
                      <a:alpha val="43000"/>
                    </a:srgbClr>
                  </a:outerShdw>
                </a:effectLst>
              </a:rPr>
              <a:t>Upper Canada and Lower Canada</a:t>
            </a:r>
            <a:r>
              <a:rPr lang="en-US" sz="2800" dirty="0" smtClean="0">
                <a:solidFill>
                  <a:srgbClr val="CCFFCC"/>
                </a:solidFill>
                <a:effectLst>
                  <a:outerShdw blurRad="50800" dist="38100" dir="2700000">
                    <a:srgbClr val="000000">
                      <a:alpha val="43000"/>
                    </a:srgbClr>
                  </a:outerShdw>
                </a:effectLst>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stitutional Act of 1791, Illustrator.jpg"/>
          <p:cNvPicPr>
            <a:picLocks noChangeAspect="1"/>
          </p:cNvPicPr>
          <p:nvPr/>
        </p:nvPicPr>
        <p:blipFill>
          <a:blip r:embed="rId2"/>
          <a:stretch>
            <a:fillRect/>
          </a:stretch>
        </p:blipFill>
        <p:spPr>
          <a:xfrm>
            <a:off x="981424" y="0"/>
            <a:ext cx="7181152" cy="6858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731776" y="1352988"/>
            <a:ext cx="5726699" cy="2971852"/>
          </a:xfrm>
        </p:spPr>
        <p:txBody>
          <a:bodyPr>
            <a:noAutofit/>
          </a:bodyPr>
          <a:lstStyle/>
          <a:p>
            <a:r>
              <a:rPr lang="en-US" sz="4800" b="1" dirty="0" smtClean="0">
                <a:solidFill>
                  <a:srgbClr val="CCFFCC"/>
                </a:solidFill>
                <a:effectLst>
                  <a:outerShdw blurRad="50800" dist="38100" dir="2700000">
                    <a:srgbClr val="000000">
                      <a:alpha val="90000"/>
                    </a:srgbClr>
                  </a:outerShdw>
                </a:effectLst>
              </a:rPr>
              <a:t>Immigration</a:t>
            </a:r>
            <a:endParaRPr lang="en-US" sz="4800" b="1" dirty="0">
              <a:solidFill>
                <a:srgbClr val="CCFFCC"/>
              </a:solidFill>
              <a:effectLst>
                <a:outerShdw blurRad="50800" dist="38100" dir="2700000">
                  <a:srgbClr val="000000">
                    <a:alpha val="90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USAEireland2.jpg"/>
          <p:cNvPicPr>
            <a:picLocks noChangeAspect="1"/>
          </p:cNvPicPr>
          <p:nvPr/>
        </p:nvPicPr>
        <p:blipFill>
          <a:blip r:embed="rId2"/>
          <a:stretch>
            <a:fillRect/>
          </a:stretch>
        </p:blipFill>
        <p:spPr>
          <a:xfrm>
            <a:off x="861446" y="2310522"/>
            <a:ext cx="7438867" cy="4440906"/>
          </a:xfrm>
          <a:prstGeom prst="rect">
            <a:avLst/>
          </a:prstGeom>
        </p:spPr>
      </p:pic>
      <p:sp>
        <p:nvSpPr>
          <p:cNvPr id="4" name="TextBox 3"/>
          <p:cNvSpPr txBox="1"/>
          <p:nvPr/>
        </p:nvSpPr>
        <p:spPr>
          <a:xfrm>
            <a:off x="861446" y="266416"/>
            <a:ext cx="7438868" cy="1815882"/>
          </a:xfrm>
          <a:prstGeom prst="rect">
            <a:avLst/>
          </a:prstGeom>
          <a:noFill/>
        </p:spPr>
        <p:txBody>
          <a:bodyPr wrap="square" rtlCol="0">
            <a:spAutoFit/>
          </a:bodyPr>
          <a:lstStyle/>
          <a:p>
            <a:pPr>
              <a:tabLst>
                <a:tab pos="269875" algn="l"/>
              </a:tabLst>
            </a:pPr>
            <a:r>
              <a:rPr lang="en-US" sz="2800" dirty="0" smtClean="0">
                <a:solidFill>
                  <a:srgbClr val="CCFFCC"/>
                </a:solidFill>
                <a:effectLst>
                  <a:outerShdw blurRad="50800" dist="38100" dir="2700000">
                    <a:srgbClr val="000000">
                      <a:alpha val="43000"/>
                    </a:srgbClr>
                  </a:outerShdw>
                </a:effectLst>
              </a:rPr>
              <a:t>After the War of 1812, a huge wave of people suddenly immigrated to Upper and Lower Canada; no one ever anticipated such a huge number of immigrants.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861446" y="3001624"/>
            <a:ext cx="7438868" cy="3539431"/>
          </a:xfrm>
          <a:prstGeom prst="rect">
            <a:avLst/>
          </a:prstGeom>
          <a:noFill/>
        </p:spPr>
        <p:txBody>
          <a:bodyPr wrap="square" rtlCol="0">
            <a:spAutoFit/>
          </a:bodyPr>
          <a:lstStyle/>
          <a:p>
            <a:pPr>
              <a:tabLst>
                <a:tab pos="269875" algn="l"/>
              </a:tabLst>
            </a:pPr>
            <a:r>
              <a:rPr lang="en-US" sz="2800" dirty="0" smtClean="0">
                <a:solidFill>
                  <a:srgbClr val="800000"/>
                </a:solidFill>
                <a:effectLst>
                  <a:outerShdw blurRad="50800" dist="38100" dir="2700000">
                    <a:srgbClr val="000000">
                      <a:alpha val="43000"/>
                    </a:srgbClr>
                  </a:outerShdw>
                </a:effectLst>
              </a:rPr>
              <a:t>Major changes in agriculture, manufacturing, mining, transportation, and technology had a profound effect on the socioeconomic and cultural conditions in Britain and throughout Europe.  </a:t>
            </a:r>
          </a:p>
          <a:p>
            <a:pPr>
              <a:buFont typeface="Arial"/>
              <a:buChar char="•"/>
              <a:tabLst>
                <a:tab pos="269875" algn="l"/>
              </a:tabLst>
            </a:pPr>
            <a:r>
              <a:rPr lang="en-US" sz="2800" dirty="0" smtClean="0">
                <a:solidFill>
                  <a:srgbClr val="800000"/>
                </a:solidFill>
                <a:effectLst>
                  <a:outerShdw blurRad="50800" dist="38100" dir="2700000">
                    <a:srgbClr val="000000">
                      <a:alpha val="43000"/>
                    </a:srgbClr>
                  </a:outerShdw>
                </a:effectLst>
              </a:rPr>
              <a:t> 	Many of workers saw their only hope to 	escape from poverty and unemployment 	was to go overseas.</a:t>
            </a:r>
          </a:p>
        </p:txBody>
      </p:sp>
      <p:pic>
        <p:nvPicPr>
          <p:cNvPr id="5" name="Picture 4" descr="banner_industrial_revolution.png"/>
          <p:cNvPicPr>
            <a:picLocks noChangeAspect="1"/>
          </p:cNvPicPr>
          <p:nvPr/>
        </p:nvPicPr>
        <p:blipFill>
          <a:blip r:embed="rId2"/>
          <a:stretch>
            <a:fillRect/>
          </a:stretch>
        </p:blipFill>
        <p:spPr>
          <a:xfrm>
            <a:off x="1891632" y="115447"/>
            <a:ext cx="5372946" cy="295339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mine_irish_race.jpg"/>
          <p:cNvPicPr>
            <a:picLocks noChangeAspect="1"/>
          </p:cNvPicPr>
          <p:nvPr/>
        </p:nvPicPr>
        <p:blipFill>
          <a:blip r:embed="rId2"/>
          <a:stretch>
            <a:fillRect/>
          </a:stretch>
        </p:blipFill>
        <p:spPr>
          <a:xfrm>
            <a:off x="0" y="1735842"/>
            <a:ext cx="9144000" cy="5122158"/>
          </a:xfrm>
          <a:prstGeom prst="rect">
            <a:avLst/>
          </a:prstGeom>
        </p:spPr>
      </p:pic>
      <p:sp>
        <p:nvSpPr>
          <p:cNvPr id="4" name="TextBox 3"/>
          <p:cNvSpPr txBox="1"/>
          <p:nvPr/>
        </p:nvSpPr>
        <p:spPr>
          <a:xfrm>
            <a:off x="275306" y="0"/>
            <a:ext cx="8708837" cy="1815882"/>
          </a:xfrm>
          <a:prstGeom prst="rect">
            <a:avLst/>
          </a:prstGeom>
          <a:noFill/>
        </p:spPr>
        <p:txBody>
          <a:bodyPr wrap="square" rtlCol="0">
            <a:spAutoFit/>
          </a:bodyPr>
          <a:lstStyle/>
          <a:p>
            <a:pPr>
              <a:tabLst>
                <a:tab pos="269875" algn="l"/>
              </a:tabLst>
            </a:pPr>
            <a:r>
              <a:rPr lang="en-US" sz="2800" dirty="0" smtClean="0">
                <a:solidFill>
                  <a:srgbClr val="CCFFCC"/>
                </a:solidFill>
                <a:effectLst>
                  <a:outerShdw blurRad="50800" dist="38100" dir="2700000">
                    <a:srgbClr val="000000">
                      <a:alpha val="43000"/>
                    </a:srgbClr>
                  </a:outerShdw>
                </a:effectLst>
              </a:rPr>
              <a:t>An increasing stream of people was leaving Europe to rebuild their lives in North America. Around 1830, an average of 30,000 immigrants arrived annually in the City of Québec, the main port of entry to Canada.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6" y="0"/>
            <a:ext cx="9121254" cy="973284"/>
          </a:xfrm>
        </p:spPr>
        <p:txBody>
          <a:bodyPr>
            <a:noAutofit/>
          </a:bodyPr>
          <a:lstStyle/>
          <a:p>
            <a:r>
              <a:rPr lang="en-US" sz="3600" dirty="0" smtClean="0">
                <a:solidFill>
                  <a:srgbClr val="CCFFCC"/>
                </a:solidFill>
                <a:effectLst>
                  <a:outerShdw blurRad="50800" dist="38100" dir="2700000">
                    <a:srgbClr val="000000">
                      <a:alpha val="43000"/>
                    </a:srgbClr>
                  </a:outerShdw>
                </a:effectLst>
              </a:rPr>
              <a:t>Upper Canada</a:t>
            </a:r>
            <a:endParaRPr lang="en-US" sz="3600" dirty="0">
              <a:solidFill>
                <a:srgbClr val="CCFFCC"/>
              </a:solidFill>
              <a:effectLst>
                <a:outerShdw blurRad="50800" dist="38100" dir="2700000">
                  <a:srgbClr val="000000">
                    <a:alpha val="43000"/>
                  </a:srgbClr>
                </a:outerShdw>
              </a:effectLst>
            </a:endParaRPr>
          </a:p>
        </p:txBody>
      </p:sp>
      <p:sp>
        <p:nvSpPr>
          <p:cNvPr id="4" name="TextBox 3"/>
          <p:cNvSpPr txBox="1"/>
          <p:nvPr/>
        </p:nvSpPr>
        <p:spPr>
          <a:xfrm>
            <a:off x="6142821" y="1296557"/>
            <a:ext cx="2881841" cy="3539431"/>
          </a:xfrm>
          <a:prstGeom prst="rect">
            <a:avLst/>
          </a:prstGeom>
          <a:noFill/>
        </p:spPr>
        <p:txBody>
          <a:bodyPr wrap="square" rtlCol="0">
            <a:spAutoFit/>
          </a:bodyPr>
          <a:lstStyle/>
          <a:p>
            <a:pPr algn="ctr"/>
            <a:r>
              <a:rPr lang="en-US" sz="2800" dirty="0" smtClean="0">
                <a:solidFill>
                  <a:srgbClr val="CCFFCC"/>
                </a:solidFill>
                <a:effectLst>
                  <a:outerShdw blurRad="50800" dist="38100" dir="2700000">
                    <a:srgbClr val="000000">
                      <a:alpha val="43000"/>
                    </a:srgbClr>
                  </a:outerShdw>
                </a:effectLst>
              </a:rPr>
              <a:t>In 1774, </a:t>
            </a:r>
          </a:p>
          <a:p>
            <a:pPr algn="ctr"/>
            <a:r>
              <a:rPr lang="en-US" sz="2800" dirty="0" smtClean="0">
                <a:solidFill>
                  <a:srgbClr val="CCFFCC"/>
                </a:solidFill>
                <a:effectLst>
                  <a:outerShdw blurRad="50800" dist="38100" dir="2700000">
                    <a:srgbClr val="000000">
                      <a:alpha val="43000"/>
                    </a:srgbClr>
                  </a:outerShdw>
                </a:effectLst>
              </a:rPr>
              <a:t>the </a:t>
            </a:r>
            <a:r>
              <a:rPr lang="en-US" sz="2800" b="1" dirty="0" smtClean="0">
                <a:solidFill>
                  <a:srgbClr val="CCFFCC"/>
                </a:solidFill>
                <a:effectLst>
                  <a:outerShdw blurRad="50800" dist="38100" dir="2700000">
                    <a:srgbClr val="000000">
                      <a:alpha val="43000"/>
                    </a:srgbClr>
                  </a:outerShdw>
                </a:effectLst>
              </a:rPr>
              <a:t>Quebec Act </a:t>
            </a:r>
            <a:r>
              <a:rPr lang="en-US" sz="2800" dirty="0" smtClean="0">
                <a:solidFill>
                  <a:srgbClr val="CCFFCC"/>
                </a:solidFill>
                <a:effectLst>
                  <a:outerShdw blurRad="50800" dist="38100" dir="2700000">
                    <a:srgbClr val="000000">
                      <a:alpha val="43000"/>
                    </a:srgbClr>
                  </a:outerShdw>
                </a:effectLst>
              </a:rPr>
              <a:t>was a reorganization </a:t>
            </a:r>
          </a:p>
          <a:p>
            <a:pPr algn="ctr"/>
            <a:r>
              <a:rPr lang="en-US" sz="2800" dirty="0" smtClean="0">
                <a:solidFill>
                  <a:srgbClr val="CCFFCC"/>
                </a:solidFill>
                <a:effectLst>
                  <a:outerShdw blurRad="50800" dist="38100" dir="2700000">
                    <a:srgbClr val="000000">
                      <a:alpha val="43000"/>
                    </a:srgbClr>
                  </a:outerShdw>
                </a:effectLst>
              </a:rPr>
              <a:t>of how the British territories were governed.</a:t>
            </a:r>
            <a:endParaRPr lang="en-US" sz="2800" dirty="0">
              <a:solidFill>
                <a:srgbClr val="CCFFCC"/>
              </a:solidFill>
              <a:effectLst>
                <a:outerShdw blurRad="50800" dist="38100" dir="2700000">
                  <a:srgbClr val="000000">
                    <a:alpha val="43000"/>
                  </a:srgbClr>
                </a:outerShdw>
              </a:effectLst>
            </a:endParaRPr>
          </a:p>
        </p:txBody>
      </p:sp>
      <p:pic>
        <p:nvPicPr>
          <p:cNvPr id="5" name="Picture 4" descr="1774.jpg"/>
          <p:cNvPicPr>
            <a:picLocks noChangeAspect="1"/>
          </p:cNvPicPr>
          <p:nvPr/>
        </p:nvPicPr>
        <p:blipFill>
          <a:blip r:embed="rId2"/>
          <a:stretch>
            <a:fillRect/>
          </a:stretch>
        </p:blipFill>
        <p:spPr>
          <a:xfrm>
            <a:off x="201383" y="199482"/>
            <a:ext cx="5941438" cy="642995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migration.jpg"/>
          <p:cNvPicPr>
            <a:picLocks noChangeAspect="1"/>
          </p:cNvPicPr>
          <p:nvPr/>
        </p:nvPicPr>
        <p:blipFill>
          <a:blip r:embed="rId2"/>
          <a:stretch>
            <a:fillRect/>
          </a:stretch>
        </p:blipFill>
        <p:spPr>
          <a:xfrm>
            <a:off x="17762" y="0"/>
            <a:ext cx="9119835" cy="6858000"/>
          </a:xfrm>
          <a:prstGeom prst="rect">
            <a:avLst/>
          </a:prstGeom>
        </p:spPr>
      </p:pic>
      <p:sp>
        <p:nvSpPr>
          <p:cNvPr id="6" name="Rectangle 5"/>
          <p:cNvSpPr/>
          <p:nvPr/>
        </p:nvSpPr>
        <p:spPr>
          <a:xfrm>
            <a:off x="8881" y="0"/>
            <a:ext cx="5781468" cy="2489458"/>
          </a:xfrm>
          <a:prstGeom prst="rect">
            <a:avLst/>
          </a:prstGeom>
          <a:solidFill>
            <a:srgbClr val="0D0D0D">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301951" y="53277"/>
            <a:ext cx="5488398" cy="2400657"/>
          </a:xfrm>
          <a:prstGeom prst="rect">
            <a:avLst/>
          </a:prstGeom>
          <a:noFill/>
        </p:spPr>
        <p:txBody>
          <a:bodyPr wrap="square" rtlCol="0">
            <a:spAutoFit/>
          </a:bodyPr>
          <a:lstStyle/>
          <a:p>
            <a:pPr>
              <a:tabLst>
                <a:tab pos="269875" algn="l"/>
              </a:tabLst>
            </a:pPr>
            <a:r>
              <a:rPr lang="en-US" sz="2800" dirty="0" smtClean="0">
                <a:solidFill>
                  <a:srgbClr val="CCFFCC"/>
                </a:solidFill>
                <a:effectLst>
                  <a:outerShdw blurRad="50800" dist="38100" dir="2700000">
                    <a:srgbClr val="000000">
                      <a:alpha val="43000"/>
                    </a:srgbClr>
                  </a:outerShdw>
                </a:effectLst>
              </a:rPr>
              <a:t>Most of the immigrants settled in Upper Canada.</a:t>
            </a:r>
            <a:endParaRPr lang="en-US" sz="1000" dirty="0" smtClean="0">
              <a:solidFill>
                <a:srgbClr val="CCFFCC"/>
              </a:solidFill>
              <a:effectLst>
                <a:outerShdw blurRad="50800" dist="38100" dir="2700000">
                  <a:srgbClr val="000000">
                    <a:alpha val="43000"/>
                  </a:srgbClr>
                </a:outerShdw>
              </a:effectLst>
            </a:endParaRPr>
          </a:p>
          <a:p>
            <a:pPr>
              <a:tabLst>
                <a:tab pos="269875" algn="l"/>
              </a:tabLst>
            </a:pPr>
            <a:endParaRPr lang="en-US" sz="1000" dirty="0" smtClean="0">
              <a:solidFill>
                <a:srgbClr val="CCFFCC"/>
              </a:solidFill>
              <a:effectLst>
                <a:outerShdw blurRad="50800" dist="38100" dir="2700000">
                  <a:srgbClr val="000000">
                    <a:alpha val="43000"/>
                  </a:srgbClr>
                </a:outerShdw>
              </a:effectLst>
            </a:endParaRPr>
          </a:p>
          <a:p>
            <a:pPr>
              <a:tabLst>
                <a:tab pos="269875" algn="l"/>
              </a:tabLst>
            </a:pPr>
            <a:r>
              <a:rPr lang="en-US" sz="2800" dirty="0" smtClean="0">
                <a:solidFill>
                  <a:srgbClr val="CCFFCC"/>
                </a:solidFill>
                <a:effectLst>
                  <a:outerShdw blurRad="50800" dist="38100" dir="2700000">
                    <a:srgbClr val="000000">
                      <a:alpha val="43000"/>
                    </a:srgbClr>
                  </a:outerShdw>
                </a:effectLst>
              </a:rPr>
              <a:t>Some settled in Lower Canada’s Eastern Townships, between Quebec City and Montreal.</a:t>
            </a:r>
          </a:p>
        </p:txBody>
      </p:sp>
      <p:sp>
        <p:nvSpPr>
          <p:cNvPr id="7" name="TextBox 6"/>
          <p:cNvSpPr txBox="1"/>
          <p:nvPr/>
        </p:nvSpPr>
        <p:spPr>
          <a:xfrm>
            <a:off x="6571869" y="4884299"/>
            <a:ext cx="2380081" cy="1815882"/>
          </a:xfrm>
          <a:prstGeom prst="rect">
            <a:avLst/>
          </a:prstGeom>
          <a:noFill/>
        </p:spPr>
        <p:txBody>
          <a:bodyPr wrap="square" rtlCol="0">
            <a:spAutoFit/>
          </a:bodyPr>
          <a:lstStyle/>
          <a:p>
            <a:pPr algn="ctr"/>
            <a:r>
              <a:rPr lang="en-US" sz="2800" dirty="0" smtClean="0">
                <a:solidFill>
                  <a:srgbClr val="800000"/>
                </a:solidFill>
                <a:effectLst>
                  <a:outerShdw blurRad="50800" dist="38100" dir="2700000">
                    <a:srgbClr val="000000">
                      <a:alpha val="88000"/>
                    </a:srgbClr>
                  </a:outerShdw>
                </a:effectLst>
              </a:rPr>
              <a:t>By 1831, Quebec was 45% English speaking.</a:t>
            </a:r>
            <a:endParaRPr lang="en-US" sz="2800" dirty="0">
              <a:solidFill>
                <a:srgbClr val="800000"/>
              </a:solidFill>
              <a:effectLst>
                <a:outerShdw blurRad="50800" dist="38100" dir="2700000">
                  <a:srgbClr val="000000">
                    <a:alpha val="88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olera_bacteria_SEM.jpg"/>
          <p:cNvPicPr>
            <a:picLocks noChangeAspect="1"/>
          </p:cNvPicPr>
          <p:nvPr/>
        </p:nvPicPr>
        <p:blipFill>
          <a:blip r:embed="rId2"/>
          <a:stretch>
            <a:fillRect/>
          </a:stretch>
        </p:blipFill>
        <p:spPr>
          <a:xfrm>
            <a:off x="53961" y="0"/>
            <a:ext cx="9036077" cy="6858000"/>
          </a:xfrm>
          <a:prstGeom prst="rect">
            <a:avLst/>
          </a:prstGeom>
        </p:spPr>
      </p:pic>
      <p:sp>
        <p:nvSpPr>
          <p:cNvPr id="6" name="Rectangle 5"/>
          <p:cNvSpPr/>
          <p:nvPr/>
        </p:nvSpPr>
        <p:spPr>
          <a:xfrm>
            <a:off x="53961" y="0"/>
            <a:ext cx="9036077" cy="1856034"/>
          </a:xfrm>
          <a:prstGeom prst="rect">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328593" y="266416"/>
            <a:ext cx="8490144" cy="1384995"/>
          </a:xfrm>
          <a:prstGeom prst="rect">
            <a:avLst/>
          </a:prstGeom>
          <a:noFill/>
        </p:spPr>
        <p:txBody>
          <a:bodyPr wrap="square" rtlCol="0">
            <a:spAutoFit/>
          </a:bodyPr>
          <a:lstStyle/>
          <a:p>
            <a:pPr>
              <a:tabLst>
                <a:tab pos="269875" algn="l"/>
              </a:tabLst>
            </a:pPr>
            <a:r>
              <a:rPr lang="en-US" sz="2800" dirty="0" smtClean="0">
                <a:solidFill>
                  <a:srgbClr val="CCFFCC"/>
                </a:solidFill>
                <a:effectLst>
                  <a:outerShdw blurRad="50800" dist="38100" dir="2700000">
                    <a:srgbClr val="000000">
                      <a:alpha val="43000"/>
                    </a:srgbClr>
                  </a:outerShdw>
                </a:effectLst>
              </a:rPr>
              <a:t>This unprecedented immigration took place at a time when major cholera and smallpox epidemics were sweeping through Europe. </a:t>
            </a:r>
          </a:p>
        </p:txBody>
      </p:sp>
      <p:sp>
        <p:nvSpPr>
          <p:cNvPr id="7" name="TextBox 6"/>
          <p:cNvSpPr txBox="1"/>
          <p:nvPr/>
        </p:nvSpPr>
        <p:spPr>
          <a:xfrm>
            <a:off x="6047895" y="5621384"/>
            <a:ext cx="2522177" cy="461665"/>
          </a:xfrm>
          <a:prstGeom prst="rect">
            <a:avLst/>
          </a:prstGeom>
          <a:noFill/>
          <a:effectLst>
            <a:outerShdw blurRad="50800" dist="38100" dir="2700000">
              <a:srgbClr val="000000">
                <a:alpha val="85000"/>
              </a:srgbClr>
            </a:outerShdw>
          </a:effectLst>
        </p:spPr>
        <p:txBody>
          <a:bodyPr wrap="square" rtlCol="0">
            <a:spAutoFit/>
          </a:bodyPr>
          <a:lstStyle/>
          <a:p>
            <a:pPr algn="ctr"/>
            <a:r>
              <a:rPr lang="en-US" sz="2400" dirty="0" smtClean="0">
                <a:solidFill>
                  <a:srgbClr val="CCFFCC"/>
                </a:solidFill>
              </a:rPr>
              <a:t>Cholera Bacteria</a:t>
            </a:r>
            <a:endParaRPr lang="en-US" sz="2400" dirty="0">
              <a:solidFill>
                <a:srgbClr val="CCFFCC"/>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OLERA.JPG"/>
          <p:cNvPicPr>
            <a:picLocks noChangeAspect="1"/>
          </p:cNvPicPr>
          <p:nvPr/>
        </p:nvPicPr>
        <p:blipFill>
          <a:blip r:embed="rId2"/>
          <a:stretch>
            <a:fillRect/>
          </a:stretch>
        </p:blipFill>
        <p:spPr>
          <a:xfrm>
            <a:off x="5589495" y="3374960"/>
            <a:ext cx="3500543" cy="3483040"/>
          </a:xfrm>
          <a:prstGeom prst="rect">
            <a:avLst/>
          </a:prstGeom>
        </p:spPr>
      </p:pic>
      <p:sp>
        <p:nvSpPr>
          <p:cNvPr id="6" name="Rectangle 5"/>
          <p:cNvSpPr/>
          <p:nvPr/>
        </p:nvSpPr>
        <p:spPr>
          <a:xfrm>
            <a:off x="53961" y="0"/>
            <a:ext cx="9036077" cy="3374960"/>
          </a:xfrm>
          <a:prstGeom prst="rect">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328593" y="195368"/>
            <a:ext cx="8490144" cy="3108544"/>
          </a:xfrm>
          <a:prstGeom prst="rect">
            <a:avLst/>
          </a:prstGeom>
          <a:noFill/>
        </p:spPr>
        <p:txBody>
          <a:bodyPr wrap="square" rtlCol="0">
            <a:spAutoFit/>
          </a:bodyPr>
          <a:lstStyle/>
          <a:p>
            <a:pPr>
              <a:tabLst>
                <a:tab pos="269875" algn="l"/>
              </a:tabLst>
            </a:pPr>
            <a:r>
              <a:rPr lang="en-US" sz="2800" dirty="0" smtClean="0">
                <a:solidFill>
                  <a:srgbClr val="CCFFCC"/>
                </a:solidFill>
                <a:effectLst>
                  <a:outerShdw blurRad="50800" dist="38100" dir="2700000">
                    <a:srgbClr val="000000">
                      <a:alpha val="43000"/>
                    </a:srgbClr>
                  </a:outerShdw>
                </a:effectLst>
              </a:rPr>
              <a:t>Cholera first reached Canada in 1832, brought by immigrants from Ireland and Britain. Epidemics occurred in 1832, 1834, 1849, 1851, 1852 and 1854. There were cases in Halifax in 1881. The epidemics killed at least 20 000 people in Canada. Cholera was feared because it was deadly and no one understood how it spread or how to treat it.</a:t>
            </a:r>
          </a:p>
        </p:txBody>
      </p:sp>
      <p:pic>
        <p:nvPicPr>
          <p:cNvPr id="9" name="Picture 8" descr="cholera-1.jpg"/>
          <p:cNvPicPr>
            <a:picLocks noChangeAspect="1"/>
          </p:cNvPicPr>
          <p:nvPr/>
        </p:nvPicPr>
        <p:blipFill>
          <a:blip r:embed="rId3"/>
          <a:stretch>
            <a:fillRect/>
          </a:stretch>
        </p:blipFill>
        <p:spPr>
          <a:xfrm>
            <a:off x="53960" y="3374960"/>
            <a:ext cx="6829490" cy="348304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osse_ile_map_lg.jpg"/>
          <p:cNvPicPr>
            <a:picLocks noChangeAspect="1"/>
          </p:cNvPicPr>
          <p:nvPr/>
        </p:nvPicPr>
        <p:blipFill>
          <a:blip r:embed="rId2"/>
          <a:stretch>
            <a:fillRect/>
          </a:stretch>
        </p:blipFill>
        <p:spPr>
          <a:xfrm>
            <a:off x="13447" y="0"/>
            <a:ext cx="9117106" cy="6858000"/>
          </a:xfrm>
          <a:prstGeom prst="rect">
            <a:avLst/>
          </a:prstGeom>
        </p:spPr>
      </p:pic>
      <p:sp>
        <p:nvSpPr>
          <p:cNvPr id="4" name="TextBox 3"/>
          <p:cNvSpPr txBox="1"/>
          <p:nvPr/>
        </p:nvSpPr>
        <p:spPr>
          <a:xfrm>
            <a:off x="301951" y="124320"/>
            <a:ext cx="8842049" cy="1815882"/>
          </a:xfrm>
          <a:prstGeom prst="rect">
            <a:avLst/>
          </a:prstGeom>
          <a:noFill/>
        </p:spPr>
        <p:txBody>
          <a:bodyPr wrap="square" rtlCol="0">
            <a:spAutoFit/>
          </a:bodyPr>
          <a:lstStyle/>
          <a:p>
            <a:pPr>
              <a:tabLst>
                <a:tab pos="269875" algn="l"/>
              </a:tabLst>
            </a:pPr>
            <a:r>
              <a:rPr lang="en-US" sz="2800" dirty="0" smtClean="0">
                <a:solidFill>
                  <a:schemeClr val="accent3"/>
                </a:solidFill>
                <a:effectLst>
                  <a:outerShdw blurRad="50800" dist="38100" dir="2700000">
                    <a:srgbClr val="000000">
                      <a:alpha val="88000"/>
                    </a:srgbClr>
                  </a:outerShdw>
                </a:effectLst>
              </a:rPr>
              <a:t>In order to help control the spread of the diseases, the quarantine station at Grosse </a:t>
            </a:r>
            <a:r>
              <a:rPr lang="en-US" sz="2800" dirty="0" err="1" smtClean="0">
                <a:solidFill>
                  <a:schemeClr val="accent3"/>
                </a:solidFill>
                <a:effectLst>
                  <a:outerShdw blurRad="50800" dist="38100" dir="2700000">
                    <a:srgbClr val="000000">
                      <a:alpha val="88000"/>
                    </a:srgbClr>
                  </a:outerShdw>
                </a:effectLst>
              </a:rPr>
              <a:t>Île</a:t>
            </a:r>
            <a:r>
              <a:rPr lang="en-US" sz="2800" dirty="0" smtClean="0">
                <a:solidFill>
                  <a:schemeClr val="accent3"/>
                </a:solidFill>
                <a:effectLst>
                  <a:outerShdw blurRad="50800" dist="38100" dir="2700000">
                    <a:srgbClr val="000000">
                      <a:alpha val="88000"/>
                    </a:srgbClr>
                  </a:outerShdw>
                </a:effectLst>
              </a:rPr>
              <a:t>, downstream from the City of Québec, was established in 1832 and operated until its closure in 1937.</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ot;The Irish Famine&quot; Frederic Watts, 1817-1904.jpg"/>
          <p:cNvPicPr>
            <a:picLocks noChangeAspect="1"/>
          </p:cNvPicPr>
          <p:nvPr/>
        </p:nvPicPr>
        <p:blipFill>
          <a:blip r:embed="rId2"/>
          <a:stretch>
            <a:fillRect/>
          </a:stretch>
        </p:blipFill>
        <p:spPr>
          <a:xfrm>
            <a:off x="763756" y="-1"/>
            <a:ext cx="7572080" cy="6852731"/>
          </a:xfrm>
          <a:prstGeom prst="rect">
            <a:avLst/>
          </a:prstGeom>
        </p:spPr>
      </p:pic>
      <p:sp>
        <p:nvSpPr>
          <p:cNvPr id="4" name="TextBox 3"/>
          <p:cNvSpPr txBox="1"/>
          <p:nvPr/>
        </p:nvSpPr>
        <p:spPr>
          <a:xfrm>
            <a:off x="372996" y="310829"/>
            <a:ext cx="8753241" cy="954107"/>
          </a:xfrm>
          <a:prstGeom prst="rect">
            <a:avLst/>
          </a:prstGeom>
          <a:noFill/>
        </p:spPr>
        <p:txBody>
          <a:bodyPr wrap="square" rtlCol="0">
            <a:spAutoFit/>
          </a:bodyPr>
          <a:lstStyle/>
          <a:p>
            <a:pPr>
              <a:tabLst>
                <a:tab pos="269875" algn="l"/>
              </a:tabLst>
            </a:pPr>
            <a:r>
              <a:rPr lang="en-US" sz="2800" dirty="0" smtClean="0">
                <a:solidFill>
                  <a:srgbClr val="CCFFCC"/>
                </a:solidFill>
                <a:effectLst>
                  <a:outerShdw blurRad="50800" dist="38100" dir="2700000">
                    <a:srgbClr val="000000">
                      <a:alpha val="43000"/>
                    </a:srgbClr>
                  </a:outerShdw>
                </a:effectLst>
              </a:rPr>
              <a:t>In 1845, the great potato rot in Ireland touched off a mass migration.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0759" y="523952"/>
            <a:ext cx="3854314" cy="4832093"/>
          </a:xfrm>
          <a:prstGeom prst="rect">
            <a:avLst/>
          </a:prstGeom>
          <a:noFill/>
        </p:spPr>
        <p:txBody>
          <a:bodyPr wrap="square" rtlCol="0">
            <a:spAutoFit/>
          </a:bodyPr>
          <a:lstStyle/>
          <a:p>
            <a:pPr>
              <a:tabLst>
                <a:tab pos="269875" algn="l"/>
              </a:tabLst>
            </a:pPr>
            <a:r>
              <a:rPr lang="en-US" sz="2800" dirty="0" smtClean="0">
                <a:solidFill>
                  <a:srgbClr val="CCFFCC"/>
                </a:solidFill>
                <a:effectLst>
                  <a:outerShdw blurRad="50800" dist="38100" dir="2700000">
                    <a:srgbClr val="000000">
                      <a:alpha val="43000"/>
                    </a:srgbClr>
                  </a:outerShdw>
                </a:effectLst>
              </a:rPr>
              <a:t>The disaster eliminated the sole subsistence of millions of peasants, thrusting them over the edge of starvation. For five weary years, the crops remained undependable, and famine swept through the land.</a:t>
            </a:r>
          </a:p>
        </p:txBody>
      </p:sp>
      <p:pic>
        <p:nvPicPr>
          <p:cNvPr id="5" name="Picture 4" descr="Ireland Population Drop 1841-1851.gif"/>
          <p:cNvPicPr>
            <a:picLocks noChangeAspect="1"/>
          </p:cNvPicPr>
          <p:nvPr/>
        </p:nvPicPr>
        <p:blipFill>
          <a:blip r:embed="rId2"/>
          <a:stretch>
            <a:fillRect/>
          </a:stretch>
        </p:blipFill>
        <p:spPr>
          <a:xfrm>
            <a:off x="4514849" y="0"/>
            <a:ext cx="4629150" cy="6858000"/>
          </a:xfrm>
          <a:prstGeom prst="rect">
            <a:avLst/>
          </a:prstGeom>
        </p:spPr>
      </p:pic>
      <p:sp>
        <p:nvSpPr>
          <p:cNvPr id="6" name="TextBox 5"/>
          <p:cNvSpPr txBox="1"/>
          <p:nvPr/>
        </p:nvSpPr>
        <p:spPr>
          <a:xfrm>
            <a:off x="6962629" y="5781234"/>
            <a:ext cx="2060370" cy="830997"/>
          </a:xfrm>
          <a:prstGeom prst="rect">
            <a:avLst/>
          </a:prstGeom>
          <a:noFill/>
        </p:spPr>
        <p:txBody>
          <a:bodyPr wrap="square" rtlCol="0">
            <a:spAutoFit/>
          </a:bodyPr>
          <a:lstStyle/>
          <a:p>
            <a:pPr algn="ctr"/>
            <a:r>
              <a:rPr lang="en-US" sz="2400" dirty="0" smtClean="0"/>
              <a:t>Ireland </a:t>
            </a:r>
          </a:p>
          <a:p>
            <a:pPr algn="ctr"/>
            <a:r>
              <a:rPr lang="en-US" sz="2400" dirty="0" smtClean="0"/>
              <a:t>1841 - 1851</a:t>
            </a: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migrant Ship at Sea.jpg"/>
          <p:cNvPicPr>
            <a:picLocks noChangeAspect="1"/>
          </p:cNvPicPr>
          <p:nvPr/>
        </p:nvPicPr>
        <p:blipFill>
          <a:blip r:embed="rId2"/>
          <a:stretch>
            <a:fillRect/>
          </a:stretch>
        </p:blipFill>
        <p:spPr>
          <a:xfrm>
            <a:off x="981425" y="0"/>
            <a:ext cx="7181151" cy="6857999"/>
          </a:xfrm>
          <a:prstGeom prst="rect">
            <a:avLst/>
          </a:prstGeom>
        </p:spPr>
      </p:pic>
      <p:sp>
        <p:nvSpPr>
          <p:cNvPr id="5" name="Rectangle 4"/>
          <p:cNvSpPr/>
          <p:nvPr/>
        </p:nvSpPr>
        <p:spPr>
          <a:xfrm>
            <a:off x="981425" y="0"/>
            <a:ext cx="7181151" cy="2575358"/>
          </a:xfrm>
          <a:prstGeom prst="rect">
            <a:avLst/>
          </a:prstGeom>
          <a:solidFill>
            <a:srgbClr val="000000">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26283" y="266416"/>
            <a:ext cx="8436858" cy="2308942"/>
          </a:xfrm>
          <a:prstGeom prst="rect">
            <a:avLst/>
          </a:prstGeom>
          <a:noFill/>
        </p:spPr>
        <p:txBody>
          <a:bodyPr wrap="square" rtlCol="0">
            <a:spAutoFit/>
          </a:bodyPr>
          <a:lstStyle/>
          <a:p>
            <a:pPr>
              <a:tabLst>
                <a:tab pos="269875" algn="l"/>
              </a:tabLst>
            </a:pPr>
            <a:r>
              <a:rPr lang="en-US" sz="2800" dirty="0" smtClean="0">
                <a:solidFill>
                  <a:srgbClr val="CCFFCC"/>
                </a:solidFill>
                <a:effectLst>
                  <a:outerShdw blurRad="50800" dist="38100" dir="2700000">
                    <a:srgbClr val="000000">
                      <a:alpha val="43000"/>
                    </a:srgbClr>
                  </a:outerShdw>
                </a:effectLst>
              </a:rPr>
              <a:t>To divert the Irish exodus and help settle Canada, the British offered bargain fares of 15 shillings, instead of 100 shillings. Thousands took advantage and went to Canada on what became known as the "</a:t>
            </a:r>
            <a:r>
              <a:rPr lang="en-US" sz="2800" b="1" dirty="0" smtClean="0">
                <a:solidFill>
                  <a:srgbClr val="CCFFCC"/>
                </a:solidFill>
                <a:effectLst>
                  <a:outerShdw blurRad="50800" dist="38100" dir="2700000">
                    <a:srgbClr val="000000">
                      <a:alpha val="43000"/>
                    </a:srgbClr>
                  </a:outerShdw>
                </a:effectLst>
              </a:rPr>
              <a:t>coffin ships</a:t>
            </a:r>
            <a:r>
              <a:rPr lang="en-US" sz="2800" dirty="0" smtClean="0">
                <a:solidFill>
                  <a:srgbClr val="CCFFCC"/>
                </a:solidFill>
                <a:effectLst>
                  <a:outerShdw blurRad="50800" dist="38100" dir="2700000">
                    <a:srgbClr val="000000">
                      <a:alpha val="43000"/>
                    </a:srgbClr>
                  </a:outerShdw>
                </a:effectLst>
              </a:rPr>
              <a:t>" because of their high death rates.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7401" y="5379720"/>
            <a:ext cx="8303645" cy="1384995"/>
          </a:xfrm>
          <a:prstGeom prst="rect">
            <a:avLst/>
          </a:prstGeom>
          <a:noFill/>
        </p:spPr>
        <p:txBody>
          <a:bodyPr wrap="square" rtlCol="0">
            <a:spAutoFit/>
          </a:bodyPr>
          <a:lstStyle/>
          <a:p>
            <a:pPr>
              <a:tabLst>
                <a:tab pos="269875" algn="l"/>
              </a:tabLst>
            </a:pPr>
            <a:r>
              <a:rPr lang="en-US" sz="2800" dirty="0" smtClean="0">
                <a:solidFill>
                  <a:srgbClr val="CCFFCC"/>
                </a:solidFill>
                <a:effectLst>
                  <a:outerShdw blurRad="50800" dist="38100" dir="2700000">
                    <a:srgbClr val="000000">
                      <a:alpha val="43000"/>
                    </a:srgbClr>
                  </a:outerShdw>
                </a:effectLst>
              </a:rPr>
              <a:t>Because few people could afford to travel on decent sailing ships, they travelled in </a:t>
            </a:r>
            <a:r>
              <a:rPr lang="en-US" sz="2800" b="1" dirty="0" smtClean="0">
                <a:solidFill>
                  <a:srgbClr val="CCFFCC"/>
                </a:solidFill>
                <a:effectLst>
                  <a:outerShdw blurRad="50800" dist="38100" dir="2700000">
                    <a:srgbClr val="000000">
                      <a:alpha val="43000"/>
                    </a:srgbClr>
                  </a:outerShdw>
                </a:effectLst>
              </a:rPr>
              <a:t>steerage</a:t>
            </a:r>
            <a:r>
              <a:rPr lang="en-US" sz="2800" dirty="0" smtClean="0">
                <a:solidFill>
                  <a:srgbClr val="CCFFCC"/>
                </a:solidFill>
                <a:effectLst>
                  <a:outerShdw blurRad="50800" dist="38100" dir="2700000">
                    <a:srgbClr val="000000">
                      <a:alpha val="43000"/>
                    </a:srgbClr>
                  </a:outerShdw>
                </a:effectLst>
              </a:rPr>
              <a:t> of filthy, overloaded cargo vessels.</a:t>
            </a:r>
          </a:p>
        </p:txBody>
      </p:sp>
      <p:pic>
        <p:nvPicPr>
          <p:cNvPr id="6" name="Picture 5" descr="Crowded Hold of Ship.jpg"/>
          <p:cNvPicPr>
            <a:picLocks noChangeAspect="1"/>
          </p:cNvPicPr>
          <p:nvPr/>
        </p:nvPicPr>
        <p:blipFill>
          <a:blip r:embed="rId2"/>
          <a:stretch>
            <a:fillRect/>
          </a:stretch>
        </p:blipFill>
        <p:spPr>
          <a:xfrm>
            <a:off x="0" y="0"/>
            <a:ext cx="9144000" cy="537972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7401" y="142089"/>
            <a:ext cx="8726599" cy="1384995"/>
          </a:xfrm>
          <a:prstGeom prst="rect">
            <a:avLst/>
          </a:prstGeom>
          <a:noFill/>
        </p:spPr>
        <p:txBody>
          <a:bodyPr wrap="square" rtlCol="0">
            <a:spAutoFit/>
          </a:bodyPr>
          <a:lstStyle/>
          <a:p>
            <a:pPr>
              <a:tabLst>
                <a:tab pos="269875" algn="l"/>
              </a:tabLst>
            </a:pPr>
            <a:r>
              <a:rPr lang="en-US" sz="2800" dirty="0" smtClean="0">
                <a:solidFill>
                  <a:srgbClr val="CCFFCC"/>
                </a:solidFill>
                <a:effectLst>
                  <a:outerShdw blurRad="50800" dist="38100" dir="2700000">
                    <a:srgbClr val="000000">
                      <a:alpha val="43000"/>
                    </a:srgbClr>
                  </a:outerShdw>
                </a:effectLst>
              </a:rPr>
              <a:t>Cargo vessels transported products filled to capacity from North America to Europe, but brought back much less on return voyages.</a:t>
            </a:r>
          </a:p>
        </p:txBody>
      </p:sp>
      <p:pic>
        <p:nvPicPr>
          <p:cNvPr id="7" name="Picture 6" descr="Grosse Ile Ships Quarantined.jpg"/>
          <p:cNvPicPr>
            <a:picLocks noChangeAspect="1"/>
          </p:cNvPicPr>
          <p:nvPr/>
        </p:nvPicPr>
        <p:blipFill>
          <a:blip r:embed="rId2"/>
          <a:stretch>
            <a:fillRect/>
          </a:stretch>
        </p:blipFill>
        <p:spPr>
          <a:xfrm>
            <a:off x="1275212" y="1669172"/>
            <a:ext cx="6602148" cy="5061647"/>
          </a:xfrm>
          <a:prstGeom prst="rect">
            <a:avLst/>
          </a:prstGeom>
        </p:spPr>
      </p:pic>
      <p:sp>
        <p:nvSpPr>
          <p:cNvPr id="8" name="TextBox 7"/>
          <p:cNvSpPr txBox="1"/>
          <p:nvPr/>
        </p:nvSpPr>
        <p:spPr>
          <a:xfrm>
            <a:off x="417401" y="6186787"/>
            <a:ext cx="5790350" cy="461665"/>
          </a:xfrm>
          <a:prstGeom prst="rect">
            <a:avLst/>
          </a:prstGeom>
          <a:noFill/>
        </p:spPr>
        <p:txBody>
          <a:bodyPr wrap="square" rtlCol="0">
            <a:spAutoFit/>
          </a:bodyPr>
          <a:lstStyle/>
          <a:p>
            <a:r>
              <a:rPr lang="en-US" sz="2400" dirty="0" smtClean="0">
                <a:solidFill>
                  <a:srgbClr val="CCFFCC"/>
                </a:solidFill>
                <a:effectLst>
                  <a:outerShdw blurRad="50800" dist="38100" dir="2700000">
                    <a:srgbClr val="000000">
                      <a:alpha val="43000"/>
                    </a:srgbClr>
                  </a:outerShdw>
                </a:effectLst>
              </a:rPr>
              <a:t>Quarantined ships at Grosse </a:t>
            </a:r>
            <a:r>
              <a:rPr lang="en-US" sz="2400" dirty="0" err="1" smtClean="0">
                <a:solidFill>
                  <a:srgbClr val="CCFFCC"/>
                </a:solidFill>
                <a:effectLst>
                  <a:outerShdw blurRad="50800" dist="38100" dir="2700000">
                    <a:srgbClr val="000000">
                      <a:alpha val="43000"/>
                    </a:srgbClr>
                  </a:outerShdw>
                </a:effectLst>
              </a:rPr>
              <a:t>Île</a:t>
            </a:r>
            <a:endParaRPr lang="en-US" sz="2400" dirty="0">
              <a:solidFill>
                <a:srgbClr val="CCFFCC"/>
              </a:solidFill>
              <a:effectLst>
                <a:outerShdw blurRad="50800" dist="38100" dir="2700000">
                  <a:srgbClr val="000000">
                    <a:alpha val="43000"/>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7401" y="142089"/>
            <a:ext cx="8726599" cy="954107"/>
          </a:xfrm>
          <a:prstGeom prst="rect">
            <a:avLst/>
          </a:prstGeom>
          <a:noFill/>
        </p:spPr>
        <p:txBody>
          <a:bodyPr wrap="square" rtlCol="0">
            <a:spAutoFit/>
          </a:bodyPr>
          <a:lstStyle/>
          <a:p>
            <a:pPr>
              <a:tabLst>
                <a:tab pos="269875" algn="l"/>
              </a:tabLst>
            </a:pPr>
            <a:r>
              <a:rPr lang="en-US" sz="2800" dirty="0" smtClean="0">
                <a:solidFill>
                  <a:srgbClr val="CCFFCC"/>
                </a:solidFill>
                <a:effectLst>
                  <a:outerShdw blurRad="50800" dist="38100" dir="2700000">
                    <a:srgbClr val="000000">
                      <a:alpha val="43000"/>
                    </a:srgbClr>
                  </a:outerShdw>
                </a:effectLst>
              </a:rPr>
              <a:t>Ship owners quickly realized that there was profit to be made by carrying passengers in the lower decks.</a:t>
            </a:r>
          </a:p>
        </p:txBody>
      </p:sp>
      <p:pic>
        <p:nvPicPr>
          <p:cNvPr id="7" name="Picture 6" descr="Irish Emigrants.jpg"/>
          <p:cNvPicPr>
            <a:picLocks noChangeAspect="1"/>
          </p:cNvPicPr>
          <p:nvPr/>
        </p:nvPicPr>
        <p:blipFill>
          <a:blip r:embed="rId2"/>
          <a:stretch>
            <a:fillRect/>
          </a:stretch>
        </p:blipFill>
        <p:spPr>
          <a:xfrm>
            <a:off x="1074589" y="1266090"/>
            <a:ext cx="7015913" cy="540620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6" y="0"/>
            <a:ext cx="9121254" cy="973284"/>
          </a:xfrm>
        </p:spPr>
        <p:txBody>
          <a:bodyPr>
            <a:noAutofit/>
          </a:bodyPr>
          <a:lstStyle/>
          <a:p>
            <a:r>
              <a:rPr lang="en-US" sz="3600" dirty="0" smtClean="0">
                <a:solidFill>
                  <a:srgbClr val="CCFFCC"/>
                </a:solidFill>
                <a:effectLst>
                  <a:outerShdw blurRad="50800" dist="38100" dir="2700000">
                    <a:srgbClr val="000000">
                      <a:alpha val="43000"/>
                    </a:srgbClr>
                  </a:outerShdw>
                </a:effectLst>
              </a:rPr>
              <a:t>Upper Canada</a:t>
            </a:r>
            <a:endParaRPr lang="en-US" sz="3600" dirty="0">
              <a:solidFill>
                <a:srgbClr val="CCFFCC"/>
              </a:solidFill>
              <a:effectLst>
                <a:outerShdw blurRad="50800" dist="38100" dir="2700000">
                  <a:srgbClr val="000000">
                    <a:alpha val="43000"/>
                  </a:srgbClr>
                </a:outerShdw>
              </a:effectLst>
            </a:endParaRPr>
          </a:p>
        </p:txBody>
      </p:sp>
      <p:sp>
        <p:nvSpPr>
          <p:cNvPr id="4" name="TextBox 3"/>
          <p:cNvSpPr txBox="1"/>
          <p:nvPr/>
        </p:nvSpPr>
        <p:spPr>
          <a:xfrm>
            <a:off x="3700544" y="973282"/>
            <a:ext cx="5171625" cy="4893648"/>
          </a:xfrm>
          <a:prstGeom prst="rect">
            <a:avLst/>
          </a:prstGeom>
          <a:noFill/>
        </p:spPr>
        <p:txBody>
          <a:bodyPr wrap="square" rtlCol="0">
            <a:spAutoFit/>
          </a:bodyPr>
          <a:lstStyle/>
          <a:p>
            <a:pPr>
              <a:tabLst>
                <a:tab pos="269875" algn="l"/>
              </a:tabLst>
            </a:pPr>
            <a:r>
              <a:rPr lang="en-US" sz="3200" b="1" dirty="0" smtClean="0">
                <a:solidFill>
                  <a:srgbClr val="CCFFCC"/>
                </a:solidFill>
                <a:effectLst>
                  <a:outerShdw blurRad="50800" dist="38100" dir="2700000">
                    <a:srgbClr val="000000">
                      <a:alpha val="43000"/>
                    </a:srgbClr>
                  </a:outerShdw>
                </a:effectLst>
              </a:rPr>
              <a:t>American settlers</a:t>
            </a:r>
          </a:p>
          <a:p>
            <a:pPr>
              <a:buFont typeface="Arial"/>
              <a:buChar char="•"/>
              <a:tabLst>
                <a:tab pos="269875" algn="l"/>
              </a:tabLst>
            </a:pPr>
            <a:r>
              <a:rPr lang="en-US" sz="2800" dirty="0" smtClean="0">
                <a:solidFill>
                  <a:srgbClr val="CCFFCC"/>
                </a:solidFill>
                <a:effectLst>
                  <a:outerShdw blurRad="50800" dist="38100" dir="2700000">
                    <a:srgbClr val="000000">
                      <a:alpha val="43000"/>
                    </a:srgbClr>
                  </a:outerShdw>
                </a:effectLst>
              </a:rPr>
              <a:t> 	Were enraged when Québec 	acquired Indian territory to 	the west of the 13 colonies, 	which they perceived to be 	theirs by right; </a:t>
            </a:r>
          </a:p>
          <a:p>
            <a:pPr>
              <a:buFont typeface="Arial"/>
              <a:buChar char="•"/>
              <a:tabLst>
                <a:tab pos="269875" algn="l"/>
              </a:tabLst>
            </a:pPr>
            <a:r>
              <a:rPr lang="en-US" sz="2800" dirty="0" smtClean="0">
                <a:solidFill>
                  <a:srgbClr val="CCFFCC"/>
                </a:solidFill>
                <a:effectLst>
                  <a:outerShdw blurRad="50800" dist="38100" dir="2700000">
                    <a:srgbClr val="000000">
                      <a:alpha val="43000"/>
                    </a:srgbClr>
                  </a:outerShdw>
                </a:effectLst>
              </a:rPr>
              <a:t>  They considered the Quebec 	Act one of the "</a:t>
            </a:r>
            <a:r>
              <a:rPr lang="en-US" sz="2800" i="1" dirty="0" smtClean="0">
                <a:solidFill>
                  <a:srgbClr val="CCFFCC"/>
                </a:solidFill>
                <a:effectLst>
                  <a:outerShdw blurRad="50800" dist="38100" dir="2700000">
                    <a:srgbClr val="000000">
                      <a:alpha val="43000"/>
                    </a:srgbClr>
                  </a:outerShdw>
                </a:effectLst>
              </a:rPr>
              <a:t>Intolerable 	Acts</a:t>
            </a:r>
            <a:r>
              <a:rPr lang="en-US" sz="2800" dirty="0" smtClean="0">
                <a:solidFill>
                  <a:srgbClr val="CCFFCC"/>
                </a:solidFill>
                <a:effectLst>
                  <a:outerShdw blurRad="50800" dist="38100" dir="2700000">
                    <a:srgbClr val="000000">
                      <a:alpha val="43000"/>
                    </a:srgbClr>
                  </a:outerShdw>
                </a:effectLst>
              </a:rPr>
              <a:t>” which contributed to 	the  outbreak of the 	</a:t>
            </a:r>
            <a:r>
              <a:rPr lang="en-US" sz="2800" b="1" dirty="0" smtClean="0">
                <a:solidFill>
                  <a:srgbClr val="CCFFCC"/>
                </a:solidFill>
                <a:effectLst>
                  <a:outerShdw blurRad="50800" dist="38100" dir="2700000">
                    <a:srgbClr val="000000">
                      <a:alpha val="43000"/>
                    </a:srgbClr>
                  </a:outerShdw>
                </a:effectLst>
              </a:rPr>
              <a:t>American Revolution</a:t>
            </a:r>
            <a:r>
              <a:rPr lang="en-US" sz="2800" dirty="0" smtClean="0">
                <a:solidFill>
                  <a:srgbClr val="CCFFCC"/>
                </a:solidFill>
                <a:effectLst>
                  <a:outerShdw blurRad="50800" dist="38100" dir="2700000">
                    <a:srgbClr val="000000">
                      <a:alpha val="43000"/>
                    </a:srgbClr>
                  </a:outerShdw>
                </a:effectLst>
              </a:rPr>
              <a:t>.</a:t>
            </a:r>
          </a:p>
        </p:txBody>
      </p:sp>
      <p:pic>
        <p:nvPicPr>
          <p:cNvPr id="6" name="Picture 5" descr="king george.jpg"/>
          <p:cNvPicPr>
            <a:picLocks noChangeAspect="1"/>
          </p:cNvPicPr>
          <p:nvPr/>
        </p:nvPicPr>
        <p:blipFill>
          <a:blip r:embed="rId2"/>
          <a:stretch>
            <a:fillRect/>
          </a:stretch>
        </p:blipFill>
        <p:spPr>
          <a:xfrm>
            <a:off x="391660" y="1132913"/>
            <a:ext cx="3034206" cy="4408048"/>
          </a:xfrm>
          <a:prstGeom prst="rect">
            <a:avLst/>
          </a:prstGeom>
        </p:spPr>
      </p:pic>
      <p:sp>
        <p:nvSpPr>
          <p:cNvPr id="7" name="TextBox 6"/>
          <p:cNvSpPr txBox="1"/>
          <p:nvPr/>
        </p:nvSpPr>
        <p:spPr>
          <a:xfrm>
            <a:off x="391660" y="5540961"/>
            <a:ext cx="3034206" cy="461665"/>
          </a:xfrm>
          <a:prstGeom prst="rect">
            <a:avLst/>
          </a:prstGeom>
          <a:noFill/>
        </p:spPr>
        <p:txBody>
          <a:bodyPr wrap="square" rtlCol="0">
            <a:spAutoFit/>
          </a:bodyPr>
          <a:lstStyle/>
          <a:p>
            <a:pPr algn="ctr"/>
            <a:r>
              <a:rPr lang="en-US" sz="2400" dirty="0" smtClean="0">
                <a:solidFill>
                  <a:srgbClr val="CCFFCC"/>
                </a:solidFill>
                <a:effectLst>
                  <a:outerShdw blurRad="50800" dist="38100" dir="2700000">
                    <a:srgbClr val="000000">
                      <a:alpha val="43000"/>
                    </a:srgbClr>
                  </a:outerShdw>
                </a:effectLst>
              </a:rPr>
              <a:t>King George III</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migrant-ship-between-decks-np-1236-156.jpg"/>
          <p:cNvPicPr>
            <a:picLocks noChangeAspect="1"/>
          </p:cNvPicPr>
          <p:nvPr/>
        </p:nvPicPr>
        <p:blipFill>
          <a:blip r:embed="rId2"/>
          <a:stretch>
            <a:fillRect/>
          </a:stretch>
        </p:blipFill>
        <p:spPr>
          <a:xfrm>
            <a:off x="-7894" y="0"/>
            <a:ext cx="9151894" cy="6236362"/>
          </a:xfrm>
          <a:prstGeom prst="rect">
            <a:avLst/>
          </a:prstGeom>
        </p:spPr>
      </p:pic>
      <p:sp>
        <p:nvSpPr>
          <p:cNvPr id="7" name="Rectangle 6"/>
          <p:cNvSpPr/>
          <p:nvPr/>
        </p:nvSpPr>
        <p:spPr>
          <a:xfrm>
            <a:off x="-7894" y="6029889"/>
            <a:ext cx="9151894" cy="82811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54273" y="5886131"/>
            <a:ext cx="9089727" cy="954107"/>
          </a:xfrm>
          <a:prstGeom prst="rect">
            <a:avLst/>
          </a:prstGeom>
          <a:noFill/>
        </p:spPr>
        <p:txBody>
          <a:bodyPr wrap="square" rtlCol="0">
            <a:spAutoFit/>
          </a:bodyPr>
          <a:lstStyle/>
          <a:p>
            <a:pPr>
              <a:tabLst>
                <a:tab pos="269875" algn="l"/>
              </a:tabLst>
            </a:pPr>
            <a:r>
              <a:rPr lang="en-US" sz="2800" dirty="0" smtClean="0">
                <a:solidFill>
                  <a:schemeClr val="accent6">
                    <a:lumMod val="75000"/>
                  </a:schemeClr>
                </a:solidFill>
                <a:effectLst>
                  <a:outerShdw blurRad="50800" dist="38100" dir="2700000">
                    <a:srgbClr val="000000">
                      <a:alpha val="43000"/>
                    </a:srgbClr>
                  </a:outerShdw>
                </a:effectLst>
              </a:rPr>
              <a:t>Steerage passengers were forced to live in close quarters, which encouraged the spread of contagious disease.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6" y="0"/>
            <a:ext cx="9121254" cy="973284"/>
          </a:xfrm>
        </p:spPr>
        <p:txBody>
          <a:bodyPr>
            <a:noAutofit/>
          </a:bodyPr>
          <a:lstStyle/>
          <a:p>
            <a:r>
              <a:rPr lang="en-US" sz="3600" dirty="0" smtClean="0">
                <a:solidFill>
                  <a:srgbClr val="CCFFCC"/>
                </a:solidFill>
                <a:effectLst>
                  <a:outerShdw blurRad="50800" dist="38100" dir="2700000">
                    <a:srgbClr val="000000">
                      <a:alpha val="43000"/>
                    </a:srgbClr>
                  </a:outerShdw>
                </a:effectLst>
              </a:rPr>
              <a:t>Upper Canada</a:t>
            </a:r>
            <a:endParaRPr lang="en-US" sz="3600" dirty="0">
              <a:solidFill>
                <a:srgbClr val="CCFFCC"/>
              </a:solidFill>
              <a:effectLst>
                <a:outerShdw blurRad="50800" dist="38100" dir="2700000">
                  <a:srgbClr val="000000">
                    <a:alpha val="43000"/>
                  </a:srgbClr>
                </a:outerShdw>
              </a:effectLst>
            </a:endParaRPr>
          </a:p>
        </p:txBody>
      </p:sp>
      <p:sp>
        <p:nvSpPr>
          <p:cNvPr id="4" name="TextBox 3"/>
          <p:cNvSpPr txBox="1"/>
          <p:nvPr/>
        </p:nvSpPr>
        <p:spPr>
          <a:xfrm>
            <a:off x="636863" y="831411"/>
            <a:ext cx="7851547" cy="1384995"/>
          </a:xfrm>
          <a:prstGeom prst="rect">
            <a:avLst/>
          </a:prstGeom>
          <a:noFill/>
        </p:spPr>
        <p:txBody>
          <a:bodyPr wrap="square" rtlCol="0">
            <a:spAutoFit/>
          </a:bodyPr>
          <a:lstStyle/>
          <a:p>
            <a:pPr>
              <a:tabLst>
                <a:tab pos="269875" algn="l"/>
              </a:tabLst>
            </a:pPr>
            <a:r>
              <a:rPr lang="en-US" sz="2800" b="1" dirty="0" smtClean="0">
                <a:solidFill>
                  <a:srgbClr val="CCFFCC"/>
                </a:solidFill>
                <a:effectLst>
                  <a:outerShdw blurRad="50800" dist="38100" dir="2700000">
                    <a:srgbClr val="000000">
                      <a:alpha val="43000"/>
                    </a:srgbClr>
                  </a:outerShdw>
                </a:effectLst>
              </a:rPr>
              <a:t>Loyalists</a:t>
            </a:r>
            <a:r>
              <a:rPr lang="en-US" sz="2800" dirty="0" smtClean="0">
                <a:solidFill>
                  <a:srgbClr val="CCFFCC"/>
                </a:solidFill>
                <a:effectLst>
                  <a:outerShdw blurRad="50800" dist="38100" dir="2700000">
                    <a:srgbClr val="000000">
                      <a:alpha val="43000"/>
                    </a:srgbClr>
                  </a:outerShdw>
                </a:effectLst>
              </a:rPr>
              <a:t>, people of varied ethnic backgrounds, were American colonists who supported the British cause during the American Revolution.</a:t>
            </a:r>
          </a:p>
        </p:txBody>
      </p:sp>
      <p:pic>
        <p:nvPicPr>
          <p:cNvPr id="9" name="Picture 8" descr="Loyalists, CW Jefferys.gif"/>
          <p:cNvPicPr>
            <a:picLocks noChangeAspect="1"/>
          </p:cNvPicPr>
          <p:nvPr/>
        </p:nvPicPr>
        <p:blipFill>
          <a:blip r:embed="rId2"/>
          <a:stretch>
            <a:fillRect/>
          </a:stretch>
        </p:blipFill>
        <p:spPr>
          <a:xfrm>
            <a:off x="636863" y="2352049"/>
            <a:ext cx="6004089" cy="4202862"/>
          </a:xfrm>
          <a:prstGeom prst="rect">
            <a:avLst/>
          </a:prstGeom>
        </p:spPr>
      </p:pic>
      <p:sp>
        <p:nvSpPr>
          <p:cNvPr id="10" name="TextBox 9"/>
          <p:cNvSpPr txBox="1"/>
          <p:nvPr/>
        </p:nvSpPr>
        <p:spPr>
          <a:xfrm>
            <a:off x="6640952" y="3745918"/>
            <a:ext cx="2212944" cy="1200328"/>
          </a:xfrm>
          <a:prstGeom prst="rect">
            <a:avLst/>
          </a:prstGeom>
          <a:noFill/>
        </p:spPr>
        <p:txBody>
          <a:bodyPr wrap="square" rtlCol="0">
            <a:spAutoFit/>
          </a:bodyPr>
          <a:lstStyle/>
          <a:p>
            <a:pPr algn="ctr"/>
            <a:r>
              <a:rPr lang="en-US" sz="2400" i="1" dirty="0" smtClean="0">
                <a:solidFill>
                  <a:srgbClr val="CCFFCC"/>
                </a:solidFill>
                <a:effectLst>
                  <a:outerShdw blurRad="50800" dist="38100" dir="2700000">
                    <a:srgbClr val="000000">
                      <a:alpha val="43000"/>
                    </a:srgbClr>
                  </a:outerShdw>
                </a:effectLst>
              </a:rPr>
              <a:t>United Empire</a:t>
            </a:r>
          </a:p>
          <a:p>
            <a:pPr algn="ctr"/>
            <a:r>
              <a:rPr lang="en-US" sz="2400" i="1" dirty="0" smtClean="0">
                <a:solidFill>
                  <a:srgbClr val="CCFFCC"/>
                </a:solidFill>
                <a:effectLst>
                  <a:outerShdw blurRad="50800" dist="38100" dir="2700000">
                    <a:srgbClr val="000000">
                      <a:alpha val="43000"/>
                    </a:srgbClr>
                  </a:outerShdw>
                </a:effectLst>
              </a:rPr>
              <a:t>Loyalists</a:t>
            </a:r>
            <a:r>
              <a:rPr lang="en-US" sz="2400" dirty="0" smtClean="0">
                <a:solidFill>
                  <a:srgbClr val="CCFFCC"/>
                </a:solidFill>
                <a:effectLst>
                  <a:outerShdw blurRad="50800" dist="38100" dir="2700000">
                    <a:srgbClr val="000000">
                      <a:alpha val="43000"/>
                    </a:srgbClr>
                  </a:outerShdw>
                </a:effectLst>
              </a:rPr>
              <a:t>,</a:t>
            </a:r>
          </a:p>
          <a:p>
            <a:pPr algn="ctr"/>
            <a:r>
              <a:rPr lang="en-US" sz="2400" dirty="0" smtClean="0">
                <a:solidFill>
                  <a:srgbClr val="CCFFCC"/>
                </a:solidFill>
                <a:effectLst>
                  <a:outerShdw blurRad="50800" dist="38100" dir="2700000">
                    <a:srgbClr val="000000">
                      <a:alpha val="43000"/>
                    </a:srgbClr>
                  </a:outerShdw>
                </a:effectLst>
              </a:rPr>
              <a:t>C. W. </a:t>
            </a:r>
            <a:r>
              <a:rPr lang="en-US" sz="2400" dirty="0" err="1" smtClean="0">
                <a:solidFill>
                  <a:srgbClr val="CCFFCC"/>
                </a:solidFill>
                <a:effectLst>
                  <a:outerShdw blurRad="50800" dist="38100" dir="2700000">
                    <a:srgbClr val="000000">
                      <a:alpha val="43000"/>
                    </a:srgbClr>
                  </a:outerShdw>
                </a:effectLst>
              </a:rPr>
              <a:t>Jefferys</a:t>
            </a:r>
            <a:endParaRPr lang="en-US" sz="2400" dirty="0" smtClean="0">
              <a:solidFill>
                <a:srgbClr val="CCFFCC"/>
              </a:solidFill>
              <a:effectLst>
                <a:outerShdw blurRad="50800" dist="38100" dir="2700000">
                  <a:srgbClr val="000000">
                    <a:alpha val="43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6" y="0"/>
            <a:ext cx="9121254" cy="973284"/>
          </a:xfrm>
        </p:spPr>
        <p:txBody>
          <a:bodyPr>
            <a:noAutofit/>
          </a:bodyPr>
          <a:lstStyle/>
          <a:p>
            <a:r>
              <a:rPr lang="en-US" sz="3600" dirty="0" smtClean="0">
                <a:solidFill>
                  <a:srgbClr val="CCFFCC"/>
                </a:solidFill>
                <a:effectLst>
                  <a:outerShdw blurRad="50800" dist="38100" dir="2700000">
                    <a:srgbClr val="000000">
                      <a:alpha val="43000"/>
                    </a:srgbClr>
                  </a:outerShdw>
                </a:effectLst>
              </a:rPr>
              <a:t>Upper Canada</a:t>
            </a:r>
            <a:endParaRPr lang="en-US" sz="3600" dirty="0">
              <a:solidFill>
                <a:srgbClr val="CCFFCC"/>
              </a:solidFill>
              <a:effectLst>
                <a:outerShdw blurRad="50800" dist="38100" dir="2700000">
                  <a:srgbClr val="000000">
                    <a:alpha val="43000"/>
                  </a:srgbClr>
                </a:outerShdw>
              </a:effectLst>
            </a:endParaRPr>
          </a:p>
        </p:txBody>
      </p:sp>
      <p:sp>
        <p:nvSpPr>
          <p:cNvPr id="4" name="TextBox 3"/>
          <p:cNvSpPr txBox="1"/>
          <p:nvPr/>
        </p:nvSpPr>
        <p:spPr>
          <a:xfrm>
            <a:off x="519540" y="973284"/>
            <a:ext cx="5253860" cy="5693867"/>
          </a:xfrm>
          <a:prstGeom prst="rect">
            <a:avLst/>
          </a:prstGeom>
          <a:noFill/>
        </p:spPr>
        <p:txBody>
          <a:bodyPr wrap="square" rtlCol="0">
            <a:spAutoFit/>
          </a:bodyPr>
          <a:lstStyle/>
          <a:p>
            <a:pPr>
              <a:buFont typeface="Arial"/>
              <a:buChar char="•"/>
              <a:tabLst>
                <a:tab pos="269875" algn="l"/>
              </a:tabLst>
            </a:pPr>
            <a:r>
              <a:rPr lang="en-US" sz="2800" dirty="0" smtClean="0">
                <a:solidFill>
                  <a:srgbClr val="CCFFCC"/>
                </a:solidFill>
                <a:effectLst>
                  <a:outerShdw blurRad="50800" dist="38100" dir="2700000">
                    <a:srgbClr val="000000">
                      <a:alpha val="43000"/>
                    </a:srgbClr>
                  </a:outerShdw>
                </a:effectLst>
              </a:rPr>
              <a:t> 	The Loyalists supported 	Britain for highly diverse 	reasons. </a:t>
            </a:r>
          </a:p>
          <a:p>
            <a:pPr>
              <a:buFont typeface="Arial"/>
              <a:buChar char="•"/>
              <a:tabLst>
                <a:tab pos="269875" algn="l"/>
              </a:tabLst>
            </a:pPr>
            <a:r>
              <a:rPr lang="en-US" sz="2800" dirty="0" smtClean="0">
                <a:solidFill>
                  <a:srgbClr val="CCFFCC"/>
                </a:solidFill>
                <a:effectLst>
                  <a:outerShdw blurRad="50800" dist="38100" dir="2700000">
                    <a:srgbClr val="000000">
                      <a:alpha val="43000"/>
                    </a:srgbClr>
                  </a:outerShdw>
                </a:effectLst>
              </a:rPr>
              <a:t> 	Many evinced a personal 	loyalty to the Crown or a fear 	that revolution could bring 	chaos to America. </a:t>
            </a:r>
          </a:p>
          <a:p>
            <a:pPr>
              <a:buFont typeface="Arial"/>
              <a:buChar char="•"/>
              <a:tabLst>
                <a:tab pos="269875" algn="l"/>
              </a:tabLst>
            </a:pPr>
            <a:r>
              <a:rPr lang="en-US" sz="2800" dirty="0" smtClean="0">
                <a:solidFill>
                  <a:srgbClr val="CCFFCC"/>
                </a:solidFill>
                <a:effectLst>
                  <a:outerShdw blurRad="50800" dist="38100" dir="2700000">
                    <a:srgbClr val="000000">
                      <a:alpha val="43000"/>
                    </a:srgbClr>
                  </a:outerShdw>
                </a:effectLst>
              </a:rPr>
              <a:t> 	Many agreed with the rebels 	that America had suffered 	wrongs at the hands of 	Britain, but believed the 	solution could be worked out 	within the empire.</a:t>
            </a:r>
          </a:p>
        </p:txBody>
      </p:sp>
      <p:pic>
        <p:nvPicPr>
          <p:cNvPr id="6" name="Picture 5" descr="Loyalist 1.jpg"/>
          <p:cNvPicPr>
            <a:picLocks noChangeAspect="1"/>
          </p:cNvPicPr>
          <p:nvPr/>
        </p:nvPicPr>
        <p:blipFill>
          <a:blip r:embed="rId2"/>
          <a:stretch>
            <a:fillRect/>
          </a:stretch>
        </p:blipFill>
        <p:spPr>
          <a:xfrm>
            <a:off x="5773400" y="1132369"/>
            <a:ext cx="2920008" cy="527223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6" y="0"/>
            <a:ext cx="9121254" cy="973284"/>
          </a:xfrm>
        </p:spPr>
        <p:txBody>
          <a:bodyPr>
            <a:noAutofit/>
          </a:bodyPr>
          <a:lstStyle/>
          <a:p>
            <a:r>
              <a:rPr lang="en-US" sz="3600" dirty="0" smtClean="0">
                <a:solidFill>
                  <a:srgbClr val="CCFFCC"/>
                </a:solidFill>
                <a:effectLst>
                  <a:outerShdw blurRad="50800" dist="38100" dir="2700000">
                    <a:srgbClr val="000000">
                      <a:alpha val="43000"/>
                    </a:srgbClr>
                  </a:outerShdw>
                </a:effectLst>
              </a:rPr>
              <a:t>Upper Canada</a:t>
            </a:r>
            <a:endParaRPr lang="en-US" sz="3600" dirty="0">
              <a:solidFill>
                <a:srgbClr val="CCFFCC"/>
              </a:solidFill>
              <a:effectLst>
                <a:outerShdw blurRad="50800" dist="38100" dir="2700000">
                  <a:srgbClr val="000000">
                    <a:alpha val="43000"/>
                  </a:srgbClr>
                </a:outerShdw>
              </a:effectLst>
            </a:endParaRPr>
          </a:p>
        </p:txBody>
      </p:sp>
      <p:sp>
        <p:nvSpPr>
          <p:cNvPr id="4" name="TextBox 3"/>
          <p:cNvSpPr txBox="1"/>
          <p:nvPr/>
        </p:nvSpPr>
        <p:spPr>
          <a:xfrm>
            <a:off x="310664" y="828263"/>
            <a:ext cx="8506684" cy="1815882"/>
          </a:xfrm>
          <a:prstGeom prst="rect">
            <a:avLst/>
          </a:prstGeom>
          <a:noFill/>
        </p:spPr>
        <p:txBody>
          <a:bodyPr wrap="square" rtlCol="0">
            <a:spAutoFit/>
          </a:bodyPr>
          <a:lstStyle/>
          <a:p>
            <a:pPr>
              <a:buFont typeface="Arial"/>
              <a:buChar char="•"/>
              <a:tabLst>
                <a:tab pos="269875" algn="l"/>
              </a:tabLst>
            </a:pPr>
            <a:r>
              <a:rPr lang="en-US" sz="2800" dirty="0" smtClean="0">
                <a:solidFill>
                  <a:srgbClr val="CCFFCC"/>
                </a:solidFill>
                <a:effectLst>
                  <a:outerShdw blurRad="50800" dist="38100" dir="2700000">
                    <a:srgbClr val="000000">
                      <a:alpha val="43000"/>
                    </a:srgbClr>
                  </a:outerShdw>
                </a:effectLst>
              </a:rPr>
              <a:t> 	Following the American Revolution in 1783, 	approximately 40,000 </a:t>
            </a:r>
            <a:r>
              <a:rPr lang="en-US" sz="2800" b="1" dirty="0" smtClean="0">
                <a:solidFill>
                  <a:srgbClr val="CCFFCC"/>
                </a:solidFill>
                <a:effectLst>
                  <a:outerShdw blurRad="50800" dist="38100" dir="2700000">
                    <a:srgbClr val="000000">
                      <a:alpha val="43000"/>
                    </a:srgbClr>
                  </a:outerShdw>
                </a:effectLst>
              </a:rPr>
              <a:t>Loyalists</a:t>
            </a:r>
            <a:r>
              <a:rPr lang="en-US" sz="2800" dirty="0" smtClean="0">
                <a:solidFill>
                  <a:srgbClr val="CCFFCC"/>
                </a:solidFill>
                <a:effectLst>
                  <a:outerShdw blurRad="50800" dist="38100" dir="2700000">
                    <a:srgbClr val="000000">
                      <a:alpha val="43000"/>
                    </a:srgbClr>
                  </a:outerShdw>
                </a:effectLst>
              </a:rPr>
              <a:t>, who were 	referred to as “</a:t>
            </a:r>
            <a:r>
              <a:rPr lang="en-US" sz="2800" i="1" dirty="0" smtClean="0">
                <a:solidFill>
                  <a:srgbClr val="CCFFCC"/>
                </a:solidFill>
                <a:effectLst>
                  <a:outerShdw blurRad="50800" dist="38100" dir="2700000">
                    <a:srgbClr val="000000">
                      <a:alpha val="43000"/>
                    </a:srgbClr>
                  </a:outerShdw>
                </a:effectLst>
              </a:rPr>
              <a:t>Tories</a:t>
            </a:r>
            <a:r>
              <a:rPr lang="en-US" sz="2800" dirty="0" smtClean="0">
                <a:solidFill>
                  <a:srgbClr val="CCFFCC"/>
                </a:solidFill>
                <a:effectLst>
                  <a:outerShdw blurRad="50800" dist="38100" dir="2700000">
                    <a:srgbClr val="000000">
                      <a:alpha val="43000"/>
                    </a:srgbClr>
                  </a:outerShdw>
                </a:effectLst>
              </a:rPr>
              <a:t>” by their fellow countrymen, 	left the newly created United States. </a:t>
            </a:r>
          </a:p>
        </p:txBody>
      </p:sp>
      <p:pic>
        <p:nvPicPr>
          <p:cNvPr id="6" name="Picture 5" descr="Loyalists.gif"/>
          <p:cNvPicPr>
            <a:picLocks noChangeAspect="1"/>
          </p:cNvPicPr>
          <p:nvPr/>
        </p:nvPicPr>
        <p:blipFill>
          <a:blip r:embed="rId2"/>
          <a:stretch>
            <a:fillRect/>
          </a:stretch>
        </p:blipFill>
        <p:spPr>
          <a:xfrm>
            <a:off x="1887312" y="2822568"/>
            <a:ext cx="5340171" cy="392259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yalists 1.jpg"/>
          <p:cNvPicPr>
            <a:picLocks noChangeAspect="1"/>
          </p:cNvPicPr>
          <p:nvPr/>
        </p:nvPicPr>
        <p:blipFill>
          <a:blip r:embed="rId2"/>
          <a:stretch>
            <a:fillRect/>
          </a:stretch>
        </p:blipFill>
        <p:spPr>
          <a:xfrm>
            <a:off x="22746" y="950781"/>
            <a:ext cx="9121254" cy="5907219"/>
          </a:xfrm>
          <a:prstGeom prst="rect">
            <a:avLst/>
          </a:prstGeom>
        </p:spPr>
      </p:pic>
      <p:sp>
        <p:nvSpPr>
          <p:cNvPr id="8" name="Rectangle 7"/>
          <p:cNvSpPr/>
          <p:nvPr/>
        </p:nvSpPr>
        <p:spPr>
          <a:xfrm>
            <a:off x="4533181" y="973285"/>
            <a:ext cx="4610819" cy="2734996"/>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746" y="0"/>
            <a:ext cx="9121254" cy="973284"/>
          </a:xfrm>
        </p:spPr>
        <p:txBody>
          <a:bodyPr>
            <a:noAutofit/>
          </a:bodyPr>
          <a:lstStyle/>
          <a:p>
            <a:r>
              <a:rPr lang="en-US" sz="3600" dirty="0" smtClean="0">
                <a:solidFill>
                  <a:srgbClr val="CCFFCC"/>
                </a:solidFill>
                <a:effectLst>
                  <a:outerShdw blurRad="50800" dist="38100" dir="2700000">
                    <a:srgbClr val="000000">
                      <a:alpha val="43000"/>
                    </a:srgbClr>
                  </a:outerShdw>
                </a:effectLst>
              </a:rPr>
              <a:t>Upper Canada</a:t>
            </a:r>
            <a:endParaRPr lang="en-US" sz="3600" dirty="0">
              <a:solidFill>
                <a:srgbClr val="CCFFCC"/>
              </a:solidFill>
              <a:effectLst>
                <a:outerShdw blurRad="50800" dist="38100" dir="2700000">
                  <a:srgbClr val="000000">
                    <a:alpha val="43000"/>
                  </a:srgbClr>
                </a:outerShdw>
              </a:effectLst>
            </a:endParaRPr>
          </a:p>
        </p:txBody>
      </p:sp>
      <p:sp>
        <p:nvSpPr>
          <p:cNvPr id="5" name="TextBox 4"/>
          <p:cNvSpPr txBox="1"/>
          <p:nvPr/>
        </p:nvSpPr>
        <p:spPr>
          <a:xfrm>
            <a:off x="4533181" y="973284"/>
            <a:ext cx="4610820" cy="2954655"/>
          </a:xfrm>
          <a:prstGeom prst="rect">
            <a:avLst/>
          </a:prstGeom>
          <a:noFill/>
        </p:spPr>
        <p:txBody>
          <a:bodyPr wrap="square" rtlCol="0">
            <a:spAutoFit/>
          </a:bodyPr>
          <a:lstStyle/>
          <a:p>
            <a:pPr>
              <a:buFont typeface="Arial"/>
              <a:buChar char="•"/>
              <a:tabLst>
                <a:tab pos="269875" algn="l"/>
              </a:tabLst>
            </a:pPr>
            <a:r>
              <a:rPr lang="en-US" sz="2800" dirty="0" smtClean="0">
                <a:solidFill>
                  <a:schemeClr val="accent6"/>
                </a:solidFill>
                <a:effectLst>
                  <a:outerShdw blurRad="50800" dist="38100" dir="2700000">
                    <a:srgbClr val="000000">
                      <a:alpha val="43000"/>
                    </a:srgbClr>
                  </a:outerShdw>
                </a:effectLst>
              </a:rPr>
              <a:t> 	They started new lives 	under the British flag in 	Nova Scotia and in the 	unsettled lands above the 	St. Lawrence rapids and 	north of Lake Ontario.</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6" y="0"/>
            <a:ext cx="9121254" cy="973284"/>
          </a:xfrm>
        </p:spPr>
        <p:txBody>
          <a:bodyPr>
            <a:noAutofit/>
          </a:bodyPr>
          <a:lstStyle/>
          <a:p>
            <a:r>
              <a:rPr lang="en-US" sz="3600" dirty="0" smtClean="0">
                <a:solidFill>
                  <a:srgbClr val="CCFFCC"/>
                </a:solidFill>
                <a:effectLst>
                  <a:outerShdw blurRad="50800" dist="38100" dir="2700000">
                    <a:srgbClr val="000000">
                      <a:alpha val="43000"/>
                    </a:srgbClr>
                  </a:outerShdw>
                </a:effectLst>
              </a:rPr>
              <a:t>Upper Canada</a:t>
            </a:r>
            <a:endParaRPr lang="en-US" sz="3600" dirty="0">
              <a:solidFill>
                <a:srgbClr val="CCFFCC"/>
              </a:solidFill>
              <a:effectLst>
                <a:outerShdw blurRad="50800" dist="38100" dir="2700000">
                  <a:srgbClr val="000000">
                    <a:alpha val="43000"/>
                  </a:srgbClr>
                </a:outerShdw>
              </a:effectLst>
            </a:endParaRPr>
          </a:p>
        </p:txBody>
      </p:sp>
      <p:sp>
        <p:nvSpPr>
          <p:cNvPr id="4" name="TextBox 3"/>
          <p:cNvSpPr txBox="1"/>
          <p:nvPr/>
        </p:nvSpPr>
        <p:spPr>
          <a:xfrm>
            <a:off x="728234" y="973284"/>
            <a:ext cx="7717505" cy="1384995"/>
          </a:xfrm>
          <a:prstGeom prst="rect">
            <a:avLst/>
          </a:prstGeom>
          <a:noFill/>
        </p:spPr>
        <p:txBody>
          <a:bodyPr wrap="square" rtlCol="0">
            <a:spAutoFit/>
          </a:bodyPr>
          <a:lstStyle/>
          <a:p>
            <a:pPr>
              <a:buFont typeface="Arial"/>
              <a:buChar char="•"/>
              <a:tabLst>
                <a:tab pos="269875" algn="l"/>
              </a:tabLst>
            </a:pPr>
            <a:r>
              <a:rPr lang="en-US" sz="2800" dirty="0" smtClean="0">
                <a:solidFill>
                  <a:srgbClr val="CCFFCC"/>
                </a:solidFill>
                <a:effectLst>
                  <a:outerShdw blurRad="50800" dist="38100" dir="2700000">
                    <a:srgbClr val="000000">
                      <a:alpha val="43000"/>
                    </a:srgbClr>
                  </a:outerShdw>
                </a:effectLst>
              </a:rPr>
              <a:t> 	About 7500 moved into what would become 	Ontario, most settling along the St Lawrence 	River to the Bay of </a:t>
            </a:r>
            <a:r>
              <a:rPr lang="en-US" sz="2800" dirty="0" err="1" smtClean="0">
                <a:solidFill>
                  <a:srgbClr val="CCFFCC"/>
                </a:solidFill>
                <a:effectLst>
                  <a:outerShdw blurRad="50800" dist="38100" dir="2700000">
                    <a:srgbClr val="000000">
                      <a:alpha val="43000"/>
                    </a:srgbClr>
                  </a:outerShdw>
                </a:effectLst>
              </a:rPr>
              <a:t>Quinte</a:t>
            </a:r>
            <a:r>
              <a:rPr lang="en-US" sz="2800" dirty="0" smtClean="0">
                <a:solidFill>
                  <a:srgbClr val="CCFFCC"/>
                </a:solidFill>
                <a:effectLst>
                  <a:outerShdw blurRad="50800" dist="38100" dir="2700000">
                    <a:srgbClr val="000000">
                      <a:alpha val="43000"/>
                    </a:srgbClr>
                  </a:outerShdw>
                </a:effectLst>
              </a:rPr>
              <a:t>.</a:t>
            </a:r>
          </a:p>
        </p:txBody>
      </p:sp>
      <p:pic>
        <p:nvPicPr>
          <p:cNvPr id="6" name="Picture 5" descr="Bay of Quinte Scene,1842byWilliamHenryBartlett-1.jpg"/>
          <p:cNvPicPr>
            <a:picLocks noChangeAspect="1"/>
          </p:cNvPicPr>
          <p:nvPr/>
        </p:nvPicPr>
        <p:blipFill>
          <a:blip r:embed="rId2"/>
          <a:stretch>
            <a:fillRect/>
          </a:stretch>
        </p:blipFill>
        <p:spPr>
          <a:xfrm>
            <a:off x="470582" y="2569333"/>
            <a:ext cx="5985834" cy="3872536"/>
          </a:xfrm>
          <a:prstGeom prst="rect">
            <a:avLst/>
          </a:prstGeom>
        </p:spPr>
      </p:pic>
      <p:sp>
        <p:nvSpPr>
          <p:cNvPr id="7" name="TextBox 6"/>
          <p:cNvSpPr txBox="1"/>
          <p:nvPr/>
        </p:nvSpPr>
        <p:spPr>
          <a:xfrm>
            <a:off x="6625153" y="3241399"/>
            <a:ext cx="2199134" cy="2308324"/>
          </a:xfrm>
          <a:prstGeom prst="rect">
            <a:avLst/>
          </a:prstGeom>
          <a:noFill/>
        </p:spPr>
        <p:txBody>
          <a:bodyPr wrap="square" rtlCol="0">
            <a:spAutoFit/>
          </a:bodyPr>
          <a:lstStyle/>
          <a:p>
            <a:pPr algn="ctr"/>
            <a:r>
              <a:rPr lang="en-US" sz="2400" i="1" dirty="0" smtClean="0">
                <a:solidFill>
                  <a:srgbClr val="CCFFCC"/>
                </a:solidFill>
                <a:effectLst>
                  <a:outerShdw blurRad="50800" dist="38100" dir="2700000">
                    <a:srgbClr val="000000">
                      <a:alpha val="43000"/>
                    </a:srgbClr>
                  </a:outerShdw>
                </a:effectLst>
              </a:rPr>
              <a:t>Scene of the Bay of </a:t>
            </a:r>
            <a:r>
              <a:rPr lang="en-US" sz="2400" i="1" dirty="0" err="1" smtClean="0">
                <a:solidFill>
                  <a:srgbClr val="CCFFCC"/>
                </a:solidFill>
                <a:effectLst>
                  <a:outerShdw blurRad="50800" dist="38100" dir="2700000">
                    <a:srgbClr val="000000">
                      <a:alpha val="43000"/>
                    </a:srgbClr>
                  </a:outerShdw>
                </a:effectLst>
              </a:rPr>
              <a:t>Quinte</a:t>
            </a:r>
            <a:r>
              <a:rPr lang="en-US" sz="2400" dirty="0" smtClean="0">
                <a:solidFill>
                  <a:srgbClr val="CCFFCC"/>
                </a:solidFill>
                <a:effectLst>
                  <a:outerShdw blurRad="50800" dist="38100" dir="2700000">
                    <a:srgbClr val="000000">
                      <a:alpha val="43000"/>
                    </a:srgbClr>
                  </a:outerShdw>
                </a:effectLst>
              </a:rPr>
              <a:t>, by </a:t>
            </a:r>
          </a:p>
          <a:p>
            <a:pPr algn="ctr"/>
            <a:r>
              <a:rPr lang="en-US" sz="2400" dirty="0" smtClean="0">
                <a:solidFill>
                  <a:srgbClr val="CCFFCC"/>
                </a:solidFill>
                <a:effectLst>
                  <a:outerShdw blurRad="50800" dist="38100" dir="2700000">
                    <a:srgbClr val="000000">
                      <a:alpha val="43000"/>
                    </a:srgbClr>
                  </a:outerShdw>
                </a:effectLst>
              </a:rPr>
              <a:t>Henry Bartlett, </a:t>
            </a:r>
          </a:p>
          <a:p>
            <a:pPr algn="ctr"/>
            <a:r>
              <a:rPr lang="en-US" sz="2400" dirty="0" smtClean="0">
                <a:solidFill>
                  <a:srgbClr val="CCFFCC"/>
                </a:solidFill>
                <a:effectLst>
                  <a:outerShdw blurRad="50800" dist="38100" dir="2700000">
                    <a:srgbClr val="000000">
                      <a:alpha val="43000"/>
                    </a:srgbClr>
                  </a:outerShdw>
                </a:effectLst>
              </a:rPr>
              <a:t>1842.</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6" y="0"/>
            <a:ext cx="9121254" cy="973284"/>
          </a:xfrm>
        </p:spPr>
        <p:txBody>
          <a:bodyPr>
            <a:noAutofit/>
          </a:bodyPr>
          <a:lstStyle/>
          <a:p>
            <a:r>
              <a:rPr lang="en-US" sz="3600" dirty="0" smtClean="0">
                <a:solidFill>
                  <a:srgbClr val="CCFFCC"/>
                </a:solidFill>
                <a:effectLst>
                  <a:outerShdw blurRad="50800" dist="38100" dir="2700000">
                    <a:srgbClr val="000000">
                      <a:alpha val="43000"/>
                    </a:srgbClr>
                  </a:outerShdw>
                </a:effectLst>
              </a:rPr>
              <a:t>Upper Canada</a:t>
            </a:r>
            <a:endParaRPr lang="en-US" sz="3600" dirty="0">
              <a:solidFill>
                <a:srgbClr val="CCFFCC"/>
              </a:solidFill>
              <a:effectLst>
                <a:outerShdw blurRad="50800" dist="38100" dir="2700000">
                  <a:srgbClr val="000000">
                    <a:alpha val="43000"/>
                  </a:srgbClr>
                </a:outerShdw>
              </a:effectLst>
            </a:endParaRPr>
          </a:p>
        </p:txBody>
      </p:sp>
      <p:pic>
        <p:nvPicPr>
          <p:cNvPr id="6" name="Picture 5" descr="Loyalist Settlements.JPG"/>
          <p:cNvPicPr>
            <a:picLocks noChangeAspect="1"/>
          </p:cNvPicPr>
          <p:nvPr/>
        </p:nvPicPr>
        <p:blipFill>
          <a:blip r:embed="rId2"/>
          <a:stretch>
            <a:fillRect/>
          </a:stretch>
        </p:blipFill>
        <p:spPr>
          <a:xfrm>
            <a:off x="22746" y="1057243"/>
            <a:ext cx="9137872" cy="580075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2523</TotalTime>
  <Words>637</Words>
  <Application>Microsoft Office PowerPoint</Application>
  <PresentationFormat>On-screen Show (4:3)</PresentationFormat>
  <Paragraphs>77</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Upper Canada &amp; The Immigrant Experience </vt:lpstr>
      <vt:lpstr>Upper Canada</vt:lpstr>
      <vt:lpstr>Upper Canada</vt:lpstr>
      <vt:lpstr>Upper Canada</vt:lpstr>
      <vt:lpstr>Upper Canada</vt:lpstr>
      <vt:lpstr>Upper Canada</vt:lpstr>
      <vt:lpstr>Upper Canada</vt:lpstr>
      <vt:lpstr>Upper Canada</vt:lpstr>
      <vt:lpstr>Upper Canada</vt:lpstr>
      <vt:lpstr>Upper Canada</vt:lpstr>
      <vt:lpstr>Upper Canada</vt:lpstr>
      <vt:lpstr>Upper Canada</vt:lpstr>
      <vt:lpstr>Upper Canada</vt:lpstr>
      <vt:lpstr>Upper Canada</vt:lpstr>
      <vt:lpstr>PowerPoint Presentation</vt:lpstr>
      <vt:lpstr>Immigration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Mount Douglas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Colin  Savage</dc:creator>
  <cp:lastModifiedBy>Windows User</cp:lastModifiedBy>
  <cp:revision>104</cp:revision>
  <dcterms:created xsi:type="dcterms:W3CDTF">2011-09-26T00:55:29Z</dcterms:created>
  <dcterms:modified xsi:type="dcterms:W3CDTF">2014-03-26T18:55:17Z</dcterms:modified>
</cp:coreProperties>
</file>