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A100-6F47-4F68-8B9C-3C828C8A22D9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B1FA-AE23-416B-9951-240678D1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D1B3-AC28-3B4A-AB50-54AB6589D9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8653-B679-4512-A8E1-2B790985F9DC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16BA-85AF-4C42-BBFA-388DB9B4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enstown, Upper Can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" y="0"/>
            <a:ext cx="90985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" y="319777"/>
            <a:ext cx="5587462" cy="1283294"/>
          </a:xfrm>
        </p:spPr>
        <p:txBody>
          <a:bodyPr>
            <a:noAutofit/>
          </a:bodyPr>
          <a:lstStyle/>
          <a:p>
            <a:r>
              <a:rPr lang="en-US" sz="6000" dirty="0" smtClean="0"/>
              <a:t>Upper Canada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2747" y="1493439"/>
            <a:ext cx="558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was life like in the early 1800s?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21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993"/>
            <a:ext cx="4064000" cy="5625007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5" name="Picture 4" descr="First Settler's 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0"/>
            <a:ext cx="5080000" cy="3544186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 descr="Shearing She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416300"/>
            <a:ext cx="5080000" cy="34417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5858" y="106567"/>
            <a:ext cx="339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Clearing land was 	a huge task.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8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oneer Homestead 18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4" y="190503"/>
            <a:ext cx="8101489" cy="541924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381000" y="5683551"/>
            <a:ext cx="8436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>
              <a:buFont typeface="Arial"/>
              <a:buChar char="•"/>
              <a:tabLst>
                <a:tab pos="271463" algn="l"/>
                <a:tab pos="534988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	No more than one hectare could be cleared </a:t>
            </a:r>
          </a:p>
          <a:p>
            <a:pPr>
              <a:tabLst>
                <a:tab pos="271463" algn="l"/>
                <a:tab pos="534988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	in one year.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aring Land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943352" y="0"/>
            <a:ext cx="52006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858" y="653143"/>
            <a:ext cx="339271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It would take a 	family 20 or more 	years to clear a 25-	hectare farm, 	which is a little 	larger than a city 	block.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5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bt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498" y="0"/>
            <a:ext cx="6512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/>
              <a:buChar char="•"/>
              <a:tabLst>
                <a:tab pos="266700" algn="l"/>
                <a:tab pos="722313" algn="l"/>
                <a:tab pos="1435100" algn="l"/>
              </a:tabLst>
            </a:pPr>
            <a:r>
              <a:rPr lang="en-US" sz="2800" dirty="0" smtClean="0">
                <a:solidFill>
                  <a:srgbClr val="5E2D3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It took years to raise a crop that would 		not be entirely consumed by the 				family or sold to pay off debt.</a:t>
            </a:r>
            <a:endParaRPr lang="en-US" sz="2800" dirty="0">
              <a:solidFill>
                <a:srgbClr val="5E2D37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51" y="5803566"/>
            <a:ext cx="889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/>
              <a:buChar char="•"/>
              <a:tabLst>
                <a:tab pos="266700" algn="l"/>
                <a:tab pos="722313" algn="l"/>
                <a:tab pos="1435100" algn="l"/>
              </a:tabLst>
            </a:pPr>
            <a:r>
              <a:rPr lang="en-US" sz="2800" dirty="0" smtClean="0">
                <a:solidFill>
                  <a:srgbClr val="5E2D3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Most people were in debt at some time to merchants, 	and </a:t>
            </a:r>
            <a:r>
              <a:rPr lang="en-US" sz="2800" b="1" dirty="0" smtClean="0">
                <a:solidFill>
                  <a:srgbClr val="5E2D3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mortgaged</a:t>
            </a:r>
            <a:r>
              <a:rPr lang="en-US" sz="2800" dirty="0" smtClean="0">
                <a:solidFill>
                  <a:srgbClr val="5E2D3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their next crop to obtain supplies.</a:t>
            </a:r>
            <a:endParaRPr lang="en-US" sz="2800" dirty="0">
              <a:solidFill>
                <a:srgbClr val="5E2D37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3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2183" y="115908"/>
            <a:ext cx="3748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economy of Upper Canada consisted largely of trading products and services.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bar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" y="2461270"/>
            <a:ext cx="3498925" cy="4259941"/>
          </a:xfrm>
          <a:prstGeom prst="rect">
            <a:avLst/>
          </a:prstGeom>
        </p:spPr>
      </p:pic>
      <p:pic>
        <p:nvPicPr>
          <p:cNvPr id="5" name="Picture 4" descr="barter_Econom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06" y="2461270"/>
            <a:ext cx="3320922" cy="4259941"/>
          </a:xfrm>
          <a:prstGeom prst="rect">
            <a:avLst/>
          </a:prstGeom>
        </p:spPr>
      </p:pic>
      <p:pic>
        <p:nvPicPr>
          <p:cNvPr id="6" name="Picture 5" descr="bart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228" y="115908"/>
            <a:ext cx="2540000" cy="2197100"/>
          </a:xfrm>
          <a:prstGeom prst="rect">
            <a:avLst/>
          </a:prstGeom>
        </p:spPr>
      </p:pic>
      <p:pic>
        <p:nvPicPr>
          <p:cNvPr id="7" name="Picture 6" descr="barter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19" y="115908"/>
            <a:ext cx="2354036" cy="219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0390" y="2975586"/>
            <a:ext cx="2320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Barter Economy</a:t>
            </a:r>
          </a:p>
        </p:txBody>
      </p:sp>
    </p:spTree>
    <p:extLst>
      <p:ext uri="{BB962C8B-B14F-4D97-AF65-F5344CB8AC3E}">
        <p14:creationId xmlns:p14="http://schemas.microsoft.com/office/powerpoint/2010/main" val="37075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857" y="420274"/>
            <a:ext cx="8627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the early 1800s, many aristocrats and pensioned-off army officers settled in Upper Canada.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57" y="4915376"/>
            <a:ext cx="8627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They were dismayed to find that they had to do 	back-breaking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labour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themselves because cheap, 	reliable workers were scarce.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upper-canada-detail-4-2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65" y="1909327"/>
            <a:ext cx="4938067" cy="264059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8" name="Picture 7" descr="Log Cabin, Cleared 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69" y="1909327"/>
            <a:ext cx="4138251" cy="264059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1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ristianBackgrounds-Abstrac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1506" y="971505"/>
            <a:ext cx="4129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People looked forward to church, which was very much a social event.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Chu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45" y="971505"/>
            <a:ext cx="3043340" cy="4560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1506" y="2356500"/>
            <a:ext cx="4129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Anglican Church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was the predominant church in Upper Canada.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0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onto_1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6657"/>
            <a:ext cx="9150241" cy="6001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72" y="191864"/>
            <a:ext cx="868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Importance of Social Class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72" y="6488668"/>
            <a:ext cx="868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 March 6, 1834, York was incorporated as the City of Toronto.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14" y="1078094"/>
            <a:ext cx="845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Social class and financial means usually determined what kind of life an immigrant would experience in Upper Canada.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8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 Canada Wome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85" y="9136"/>
            <a:ext cx="91981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029" y="319774"/>
            <a:ext cx="7602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Women in Upper Canada defined themselves mainly according to their social class.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014" y="385596"/>
            <a:ext cx="845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Like men, their expectations, lifestyle, prejudices, 	and beliefs depended on the class to which they 	belonged.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Upper Canada Village 09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4" y="1889364"/>
            <a:ext cx="4852974" cy="453347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10499" y="2412006"/>
            <a:ext cx="373350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They viewed their 	own success or 	failure in terms of 	the successes or 	failures of their 	fathers and 	husbands.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4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nadian Shiel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88810"/>
            <a:ext cx="3076689" cy="97328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Upper Canada</a:t>
            </a:r>
            <a:endParaRPr lang="en-US" sz="3600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3594" y="88810"/>
            <a:ext cx="4360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Canadian Shield</a:t>
            </a:r>
          </a:p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	The Canadian Shield 	(pictured in shades of 	red) is Canada’s largest 				physiographic 					area.</a:t>
            </a:r>
          </a:p>
        </p:txBody>
      </p:sp>
    </p:spTree>
    <p:extLst>
      <p:ext uri="{BB962C8B-B14F-4D97-AF65-F5344CB8AC3E}">
        <p14:creationId xmlns:p14="http://schemas.microsoft.com/office/powerpoint/2010/main" val="2046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inning W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33" y="1541526"/>
            <a:ext cx="5470866" cy="5319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576" y="2174460"/>
            <a:ext cx="302258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Spinsters, or 	unmarried 	women, were 	pitied, and had 	to rely on 	relatives for 	support or a 	place to live.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14" y="385596"/>
            <a:ext cx="845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Most women of marriageable age were married, 	less for romantic love than for the proper match.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man Spin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51" y="1755005"/>
            <a:ext cx="5084443" cy="337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576" y="5283004"/>
            <a:ext cx="849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Poor immigrant women had to work long hours 	doing all the household work, planting and 	harvesting.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14" y="257692"/>
            <a:ext cx="845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Upper-class women were active in developing and 	running farms, usually depending on help from 	lower-class women.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5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9400" y="5271690"/>
            <a:ext cx="735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In rural society, children were expected to 	contribute to the household as soon as they 	were able.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400" y="257692"/>
            <a:ext cx="735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All pioneer women were expected to have 	large families.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Pioneer 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88" y="1352753"/>
            <a:ext cx="5967368" cy="37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091" y="257692"/>
            <a:ext cx="804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Childbirth was hazardous for all women because 	of the lack of medical care and little knowledge 	about proper hygiene.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Woman &amp; 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304" y="1825443"/>
            <a:ext cx="4000500" cy="455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091" y="2092232"/>
            <a:ext cx="366399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511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For poor women, 	the risks were 	greater because 	they could not 	afford the 	midwives or 	servants hired by 	the upper classes.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901" y="758878"/>
            <a:ext cx="79661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Constitutional Act of 1791 was a clear response by London to the American Revolution.</a:t>
            </a:r>
          </a:p>
          <a:p>
            <a:r>
              <a:rPr lang="en-US" sz="10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 excess of democracy that had flourished 	the southern colonies would not be allowed in 	the two new provinces of Upper and Lower 	Canada.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872" y="191864"/>
            <a:ext cx="8680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Colonial Government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Constitutional Act of 1791 -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37" y="3961795"/>
            <a:ext cx="5302410" cy="27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37" y="776640"/>
            <a:ext cx="52219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lieutenant-governor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was 	established in each province 	with </a:t>
            </a:r>
          </a:p>
          <a:p>
            <a:pPr lvl="1">
              <a:buFont typeface="Wingdings" charset="2"/>
              <a:buChar char="Ø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an executive council to 	advise him, </a:t>
            </a:r>
          </a:p>
          <a:p>
            <a:pPr lvl="1">
              <a:buFont typeface="Wingdings" charset="2"/>
              <a:buChar char="Ø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 legislative council to act 	as an upper house, and </a:t>
            </a:r>
          </a:p>
          <a:p>
            <a:pPr lvl="1">
              <a:buFont typeface="Wingdings" charset="2"/>
              <a:buChar char="Ø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an elected legislative 		assembly. </a:t>
            </a:r>
          </a:p>
          <a:p>
            <a:pPr lvl="1">
              <a:tabLst>
                <a:tab pos="271463" algn="l"/>
              </a:tabLst>
            </a:pPr>
            <a:endParaRPr lang="en-US" sz="1000" dirty="0" smtClean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lvl="1">
              <a:buFont typeface="Arial"/>
              <a:buChar char="•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Policy was to be directed by 	the executive, which was 	responsible not to the 	assembly, but to the Crown.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1864"/>
            <a:ext cx="55529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Colonial Government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Upper Canada Gov't 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903" y="0"/>
            <a:ext cx="3591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ristianBackgrounds-Abstrac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68" y="1417638"/>
            <a:ext cx="5461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Clergy Reserves</a:t>
            </a:r>
          </a:p>
          <a:p>
            <a:pPr lvl="0"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In Upper Canada, funds were 	generated "for the Support and 	Maintenance of a Protestant 	clergy” by the establishment of 	</a:t>
            </a:r>
            <a:r>
              <a:rPr lang="en-US" sz="2800" b="1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one-seventh of all lands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	the province as reserves, with 	the proceeds from sale or rental 	going to the church.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872" y="652930"/>
            <a:ext cx="8680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Land Reserves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ristianBackgrounds-Abstrac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68" y="1417638"/>
            <a:ext cx="6123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 phrase "a Protestant clergy" 	was interpreted to mean the Church 	of England.</a:t>
            </a:r>
          </a:p>
          <a:p>
            <a:pPr>
              <a:buFont typeface="Arial"/>
              <a:buChar char="•"/>
              <a:tabLst>
                <a:tab pos="271463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In Upper Canada, where the 	majority of the population belonged 	to other denominations than the 	Church of England this 	interpretation caused trouble from 	an early date.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872" y="776640"/>
            <a:ext cx="8680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Land Reserves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4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tario Wilder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8288"/>
            <a:ext cx="9119745" cy="68762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90554" y="218507"/>
            <a:ext cx="2930698" cy="584776"/>
          </a:xfrm>
          <a:prstGeom prst="roundRect">
            <a:avLst/>
          </a:prstGeom>
          <a:solidFill>
            <a:srgbClr val="7D3C4A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015" y="4102811"/>
            <a:ext cx="8269390" cy="1927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872" y="191864"/>
            <a:ext cx="86801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Land Reserves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14" y="4102811"/>
            <a:ext cx="8458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Crown Reserves</a:t>
            </a:r>
          </a:p>
          <a:p>
            <a:pPr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Another </a:t>
            </a:r>
            <a:r>
              <a:rPr lang="en-US" sz="2800" b="1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one-seventh of the land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known as 	crown reserves, was allocated to generate revenue 	to pay the costs of the provincial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39731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9466" y="169941"/>
            <a:ext cx="484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Crown and Clergy Land Reserves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Crown:Clergy Reser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6364" cy="6862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9466" y="1976678"/>
            <a:ext cx="4841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tabLst>
                <a:tab pos="268288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This method of allotting 	reserves kept discontinuous 	plots out of cultivation and 	prevented settlement and 	the expansion of roads. </a:t>
            </a:r>
          </a:p>
        </p:txBody>
      </p:sp>
    </p:spTree>
    <p:extLst>
      <p:ext uri="{BB962C8B-B14F-4D97-AF65-F5344CB8AC3E}">
        <p14:creationId xmlns:p14="http://schemas.microsoft.com/office/powerpoint/2010/main" val="4036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adian Shield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3835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9661" y="973284"/>
            <a:ext cx="3552362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The rocks are exposed or are covered by soils, peat, sand, gravel, clay and debris from the glacial activity in the past.</a:t>
            </a:r>
          </a:p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	</a:t>
            </a:r>
            <a:r>
              <a:rPr lang="en-US" sz="2800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Not good for 	agriculture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	Good for mining 	and forestry.</a:t>
            </a:r>
          </a:p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	Good for fur trade.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46" y="0"/>
            <a:ext cx="9121254" cy="97328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Upper Canada</a:t>
            </a:r>
            <a:endParaRPr lang="en-US" sz="36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0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rgy Reser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5632948" cy="6858000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 flipV="1">
            <a:off x="2140297" y="-1"/>
            <a:ext cx="3492649" cy="124715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9466" y="169941"/>
            <a:ext cx="484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Crown and Clergy Land Reserves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" y="0"/>
            <a:ext cx="9121254" cy="97328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Upper Canada</a:t>
            </a:r>
            <a:endParaRPr lang="en-US" sz="36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uppercanada1800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" y="1062888"/>
            <a:ext cx="9144000" cy="5795112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844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plan_of_the_city_of_York,_Upper_Canada,_circa_1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872"/>
            <a:ext cx="9144000" cy="605912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9938" y="141107"/>
            <a:ext cx="88639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Street Plan of York, circa 1818</a:t>
            </a:r>
            <a:endParaRPr lang="en-US" sz="32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877" y="5088656"/>
            <a:ext cx="6623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Places at a distance of 30 or 40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kilometres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from York, the capital of Upper Canada, were considered remote.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bw_tree_lined_p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" y="0"/>
            <a:ext cx="91344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5639" y="4940920"/>
            <a:ext cx="71136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There were few roads; even the military routes –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Yonge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and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Dundas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– were just tracks through the woods.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-impeded-travelers-in-a-pine-forest-upper-can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21255" cy="6880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4841" y="679074"/>
            <a:ext cx="359850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roads were poor; travel was difficult.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 Canada Far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9350"/>
            <a:ext cx="9142009" cy="608865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858" y="106567"/>
            <a:ext cx="86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It was quiet.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5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per Canada Fa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4" y="338636"/>
            <a:ext cx="7637082" cy="4724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72" y="5175698"/>
            <a:ext cx="8680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Cities have constant background noise to which we have grown accustomed.  For pioneers in Upper Canada, a steam-powered sawmill would have been considered loud.</a:t>
            </a:r>
            <a:endParaRPr lang="en-US" sz="24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306</Words>
  <Application>Microsoft Office PowerPoint</Application>
  <PresentationFormat>On-screen Show (4:3)</PresentationFormat>
  <Paragraphs>67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Upper Canada</vt:lpstr>
      <vt:lpstr>Upper Canada</vt:lpstr>
      <vt:lpstr>Upper Canada</vt:lpstr>
      <vt:lpstr>Upper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Canada</dc:title>
  <dc:creator>Windows User</dc:creator>
  <cp:lastModifiedBy>Windows User</cp:lastModifiedBy>
  <cp:revision>3</cp:revision>
  <dcterms:created xsi:type="dcterms:W3CDTF">2014-03-26T18:54:34Z</dcterms:created>
  <dcterms:modified xsi:type="dcterms:W3CDTF">2014-03-26T18:58:53Z</dcterms:modified>
</cp:coreProperties>
</file>