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B2414A-AAF8-4561-9DDF-CF58117DD834}" type="datetimeFigureOut">
              <a:rPr lang="en-US" smtClean="0"/>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8018B-2C4C-4C2B-B6FD-9B4270503B2A}" type="slidenum">
              <a:rPr lang="en-US" smtClean="0"/>
              <a:t>‹#›</a:t>
            </a:fld>
            <a:endParaRPr lang="en-US"/>
          </a:p>
        </p:txBody>
      </p:sp>
    </p:spTree>
    <p:extLst>
      <p:ext uri="{BB962C8B-B14F-4D97-AF65-F5344CB8AC3E}">
        <p14:creationId xmlns:p14="http://schemas.microsoft.com/office/powerpoint/2010/main" val="126704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B2414A-AAF8-4561-9DDF-CF58117DD834}" type="datetimeFigureOut">
              <a:rPr lang="en-US" smtClean="0"/>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8018B-2C4C-4C2B-B6FD-9B4270503B2A}" type="slidenum">
              <a:rPr lang="en-US" smtClean="0"/>
              <a:t>‹#›</a:t>
            </a:fld>
            <a:endParaRPr lang="en-US"/>
          </a:p>
        </p:txBody>
      </p:sp>
    </p:spTree>
    <p:extLst>
      <p:ext uri="{BB962C8B-B14F-4D97-AF65-F5344CB8AC3E}">
        <p14:creationId xmlns:p14="http://schemas.microsoft.com/office/powerpoint/2010/main" val="1451941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B2414A-AAF8-4561-9DDF-CF58117DD834}" type="datetimeFigureOut">
              <a:rPr lang="en-US" smtClean="0"/>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8018B-2C4C-4C2B-B6FD-9B4270503B2A}" type="slidenum">
              <a:rPr lang="en-US" smtClean="0"/>
              <a:t>‹#›</a:t>
            </a:fld>
            <a:endParaRPr lang="en-US"/>
          </a:p>
        </p:txBody>
      </p:sp>
    </p:spTree>
    <p:extLst>
      <p:ext uri="{BB962C8B-B14F-4D97-AF65-F5344CB8AC3E}">
        <p14:creationId xmlns:p14="http://schemas.microsoft.com/office/powerpoint/2010/main" val="3999234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B2414A-AAF8-4561-9DDF-CF58117DD834}" type="datetimeFigureOut">
              <a:rPr lang="en-US" smtClean="0"/>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8018B-2C4C-4C2B-B6FD-9B4270503B2A}" type="slidenum">
              <a:rPr lang="en-US" smtClean="0"/>
              <a:t>‹#›</a:t>
            </a:fld>
            <a:endParaRPr lang="en-US"/>
          </a:p>
        </p:txBody>
      </p:sp>
    </p:spTree>
    <p:extLst>
      <p:ext uri="{BB962C8B-B14F-4D97-AF65-F5344CB8AC3E}">
        <p14:creationId xmlns:p14="http://schemas.microsoft.com/office/powerpoint/2010/main" val="181307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B2414A-AAF8-4561-9DDF-CF58117DD834}" type="datetimeFigureOut">
              <a:rPr lang="en-US" smtClean="0"/>
              <a:t>3/26/2014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8018B-2C4C-4C2B-B6FD-9B4270503B2A}" type="slidenum">
              <a:rPr lang="en-US" smtClean="0"/>
              <a:t>‹#›</a:t>
            </a:fld>
            <a:endParaRPr lang="en-US"/>
          </a:p>
        </p:txBody>
      </p:sp>
    </p:spTree>
    <p:extLst>
      <p:ext uri="{BB962C8B-B14F-4D97-AF65-F5344CB8AC3E}">
        <p14:creationId xmlns:p14="http://schemas.microsoft.com/office/powerpoint/2010/main" val="161501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B2414A-AAF8-4561-9DDF-CF58117DD834}" type="datetimeFigureOut">
              <a:rPr lang="en-US" smtClean="0"/>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8018B-2C4C-4C2B-B6FD-9B4270503B2A}" type="slidenum">
              <a:rPr lang="en-US" smtClean="0"/>
              <a:t>‹#›</a:t>
            </a:fld>
            <a:endParaRPr lang="en-US"/>
          </a:p>
        </p:txBody>
      </p:sp>
    </p:spTree>
    <p:extLst>
      <p:ext uri="{BB962C8B-B14F-4D97-AF65-F5344CB8AC3E}">
        <p14:creationId xmlns:p14="http://schemas.microsoft.com/office/powerpoint/2010/main" val="392931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B2414A-AAF8-4561-9DDF-CF58117DD834}" type="datetimeFigureOut">
              <a:rPr lang="en-US" smtClean="0"/>
              <a:t>3/26/2014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48018B-2C4C-4C2B-B6FD-9B4270503B2A}" type="slidenum">
              <a:rPr lang="en-US" smtClean="0"/>
              <a:t>‹#›</a:t>
            </a:fld>
            <a:endParaRPr lang="en-US"/>
          </a:p>
        </p:txBody>
      </p:sp>
    </p:spTree>
    <p:extLst>
      <p:ext uri="{BB962C8B-B14F-4D97-AF65-F5344CB8AC3E}">
        <p14:creationId xmlns:p14="http://schemas.microsoft.com/office/powerpoint/2010/main" val="2209651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B2414A-AAF8-4561-9DDF-CF58117DD834}" type="datetimeFigureOut">
              <a:rPr lang="en-US" smtClean="0"/>
              <a:t>3/26/2014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48018B-2C4C-4C2B-B6FD-9B4270503B2A}" type="slidenum">
              <a:rPr lang="en-US" smtClean="0"/>
              <a:t>‹#›</a:t>
            </a:fld>
            <a:endParaRPr lang="en-US"/>
          </a:p>
        </p:txBody>
      </p:sp>
    </p:spTree>
    <p:extLst>
      <p:ext uri="{BB962C8B-B14F-4D97-AF65-F5344CB8AC3E}">
        <p14:creationId xmlns:p14="http://schemas.microsoft.com/office/powerpoint/2010/main" val="1252545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2414A-AAF8-4561-9DDF-CF58117DD834}" type="datetimeFigureOut">
              <a:rPr lang="en-US" smtClean="0"/>
              <a:t>3/26/2014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48018B-2C4C-4C2B-B6FD-9B4270503B2A}" type="slidenum">
              <a:rPr lang="en-US" smtClean="0"/>
              <a:t>‹#›</a:t>
            </a:fld>
            <a:endParaRPr lang="en-US"/>
          </a:p>
        </p:txBody>
      </p:sp>
    </p:spTree>
    <p:extLst>
      <p:ext uri="{BB962C8B-B14F-4D97-AF65-F5344CB8AC3E}">
        <p14:creationId xmlns:p14="http://schemas.microsoft.com/office/powerpoint/2010/main" val="324727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B2414A-AAF8-4561-9DDF-CF58117DD834}" type="datetimeFigureOut">
              <a:rPr lang="en-US" smtClean="0"/>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8018B-2C4C-4C2B-B6FD-9B4270503B2A}" type="slidenum">
              <a:rPr lang="en-US" smtClean="0"/>
              <a:t>‹#›</a:t>
            </a:fld>
            <a:endParaRPr lang="en-US"/>
          </a:p>
        </p:txBody>
      </p:sp>
    </p:spTree>
    <p:extLst>
      <p:ext uri="{BB962C8B-B14F-4D97-AF65-F5344CB8AC3E}">
        <p14:creationId xmlns:p14="http://schemas.microsoft.com/office/powerpoint/2010/main" val="285602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B2414A-AAF8-4561-9DDF-CF58117DD834}" type="datetimeFigureOut">
              <a:rPr lang="en-US" smtClean="0"/>
              <a:t>3/26/2014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8018B-2C4C-4C2B-B6FD-9B4270503B2A}" type="slidenum">
              <a:rPr lang="en-US" smtClean="0"/>
              <a:t>‹#›</a:t>
            </a:fld>
            <a:endParaRPr lang="en-US"/>
          </a:p>
        </p:txBody>
      </p:sp>
    </p:spTree>
    <p:extLst>
      <p:ext uri="{BB962C8B-B14F-4D97-AF65-F5344CB8AC3E}">
        <p14:creationId xmlns:p14="http://schemas.microsoft.com/office/powerpoint/2010/main" val="2006939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2414A-AAF8-4561-9DDF-CF58117DD834}" type="datetimeFigureOut">
              <a:rPr lang="en-US" smtClean="0"/>
              <a:t>3/26/2014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8018B-2C4C-4C2B-B6FD-9B4270503B2A}" type="slidenum">
              <a:rPr lang="en-US" smtClean="0"/>
              <a:t>‹#›</a:t>
            </a:fld>
            <a:endParaRPr lang="en-US"/>
          </a:p>
        </p:txBody>
      </p:sp>
    </p:spTree>
    <p:extLst>
      <p:ext uri="{BB962C8B-B14F-4D97-AF65-F5344CB8AC3E}">
        <p14:creationId xmlns:p14="http://schemas.microsoft.com/office/powerpoint/2010/main" val="3567671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0872" y="339881"/>
            <a:ext cx="8680109" cy="1077218"/>
          </a:xfrm>
          <a:prstGeom prst="rect">
            <a:avLst/>
          </a:prstGeom>
          <a:noFill/>
        </p:spPr>
        <p:txBody>
          <a:bodyPr wrap="square" rtlCol="0">
            <a:spAutoFit/>
          </a:bodyPr>
          <a:lstStyle/>
          <a:p>
            <a:pPr algn="ctr"/>
            <a:r>
              <a:rPr lang="en-US" sz="2800" dirty="0" smtClean="0">
                <a:solidFill>
                  <a:srgbClr val="CCFFCC"/>
                </a:solidFill>
                <a:effectLst>
                  <a:outerShdw blurRad="50800" dist="38100" dir="2700000">
                    <a:srgbClr val="000000">
                      <a:alpha val="43000"/>
                    </a:srgbClr>
                  </a:outerShdw>
                </a:effectLst>
              </a:rPr>
              <a:t>Colonial Oligarchy:</a:t>
            </a:r>
          </a:p>
          <a:p>
            <a:pPr algn="ctr"/>
            <a:r>
              <a:rPr lang="en-US" sz="3600" dirty="0" smtClean="0">
                <a:solidFill>
                  <a:srgbClr val="CCFFCC"/>
                </a:solidFill>
                <a:effectLst>
                  <a:outerShdw blurRad="50800" dist="38100" dir="2700000">
                    <a:srgbClr val="000000">
                      <a:alpha val="43000"/>
                    </a:srgbClr>
                  </a:outerShdw>
                </a:effectLst>
              </a:rPr>
              <a:t>The Family Compact</a:t>
            </a:r>
            <a:endParaRPr lang="en-US" sz="3600" dirty="0">
              <a:solidFill>
                <a:srgbClr val="CCFFCC"/>
              </a:solidFill>
              <a:effectLst>
                <a:outerShdw blurRad="50800" dist="38100" dir="2700000">
                  <a:srgbClr val="000000">
                    <a:alpha val="43000"/>
                  </a:srgbClr>
                </a:outerShdw>
              </a:effectLst>
            </a:endParaRPr>
          </a:p>
        </p:txBody>
      </p:sp>
      <p:pic>
        <p:nvPicPr>
          <p:cNvPr id="5" name="Picture 4" descr="oligarchy1.jpg"/>
          <p:cNvPicPr>
            <a:picLocks noChangeAspect="1"/>
          </p:cNvPicPr>
          <p:nvPr/>
        </p:nvPicPr>
        <p:blipFill>
          <a:blip r:embed="rId2"/>
          <a:stretch>
            <a:fillRect/>
          </a:stretch>
        </p:blipFill>
        <p:spPr>
          <a:xfrm>
            <a:off x="1016000" y="1616491"/>
            <a:ext cx="7112000" cy="4851400"/>
          </a:xfrm>
          <a:prstGeom prst="rect">
            <a:avLst/>
          </a:prstGeom>
        </p:spPr>
      </p:pic>
    </p:spTree>
    <p:extLst>
      <p:ext uri="{BB962C8B-B14F-4D97-AF65-F5344CB8AC3E}">
        <p14:creationId xmlns:p14="http://schemas.microsoft.com/office/powerpoint/2010/main" val="300599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9390" y="927761"/>
            <a:ext cx="8227324" cy="1384995"/>
          </a:xfrm>
          <a:prstGeom prst="rect">
            <a:avLst/>
          </a:prstGeom>
          <a:noFill/>
        </p:spPr>
        <p:txBody>
          <a:bodyPr wrap="square" rtlCol="0">
            <a:spAutoFit/>
          </a:bodyPr>
          <a:lstStyle/>
          <a:p>
            <a:pPr>
              <a:buFont typeface="Arial"/>
              <a:buChar char="•"/>
              <a:tabLst>
                <a:tab pos="271463" algn="l"/>
              </a:tabLst>
            </a:pPr>
            <a:r>
              <a:rPr lang="en-US" sz="2800" dirty="0" smtClean="0">
                <a:solidFill>
                  <a:srgbClr val="CCFFCC"/>
                </a:solidFill>
                <a:effectLst>
                  <a:outerShdw blurRad="50800" dist="38100" dir="2700000">
                    <a:srgbClr val="000000">
                      <a:alpha val="43000"/>
                    </a:srgbClr>
                  </a:outerShdw>
                </a:effectLst>
              </a:rPr>
              <a:t> 	The work of creating and passing legislation was 	placed partly in the control of the lieutenant-	governor and his advisers. </a:t>
            </a:r>
          </a:p>
        </p:txBody>
      </p:sp>
      <p:sp>
        <p:nvSpPr>
          <p:cNvPr id="5" name="TextBox 4"/>
          <p:cNvSpPr txBox="1"/>
          <p:nvPr/>
        </p:nvSpPr>
        <p:spPr>
          <a:xfrm>
            <a:off x="230872" y="191864"/>
            <a:ext cx="8680109" cy="584776"/>
          </a:xfrm>
          <a:prstGeom prst="rect">
            <a:avLst/>
          </a:prstGeom>
          <a:noFill/>
        </p:spPr>
        <p:txBody>
          <a:bodyPr wrap="square" rtlCol="0">
            <a:spAutoFit/>
          </a:bodyPr>
          <a:lstStyle/>
          <a:p>
            <a:pPr algn="ctr"/>
            <a:r>
              <a:rPr lang="en-US" sz="3200" dirty="0" smtClean="0">
                <a:solidFill>
                  <a:srgbClr val="CCFFCC"/>
                </a:solidFill>
                <a:effectLst>
                  <a:outerShdw blurRad="50800" dist="38100" dir="2700000">
                    <a:srgbClr val="000000">
                      <a:alpha val="43000"/>
                    </a:srgbClr>
                  </a:outerShdw>
                </a:effectLst>
              </a:rPr>
              <a:t>The Family Compact</a:t>
            </a:r>
          </a:p>
        </p:txBody>
      </p:sp>
      <p:pic>
        <p:nvPicPr>
          <p:cNvPr id="6" name="Picture 5" descr="German Anti-democratic Cartoon.jpg"/>
          <p:cNvPicPr>
            <a:picLocks noChangeAspect="1"/>
          </p:cNvPicPr>
          <p:nvPr/>
        </p:nvPicPr>
        <p:blipFill>
          <a:blip r:embed="rId2"/>
          <a:stretch>
            <a:fillRect/>
          </a:stretch>
        </p:blipFill>
        <p:spPr>
          <a:xfrm>
            <a:off x="4896813" y="2393748"/>
            <a:ext cx="4014168" cy="4112877"/>
          </a:xfrm>
          <a:prstGeom prst="rect">
            <a:avLst/>
          </a:prstGeom>
        </p:spPr>
      </p:pic>
      <p:sp>
        <p:nvSpPr>
          <p:cNvPr id="7" name="TextBox 6"/>
          <p:cNvSpPr txBox="1"/>
          <p:nvPr/>
        </p:nvSpPr>
        <p:spPr>
          <a:xfrm>
            <a:off x="369390" y="2393748"/>
            <a:ext cx="4527423" cy="3970318"/>
          </a:xfrm>
          <a:prstGeom prst="rect">
            <a:avLst/>
          </a:prstGeom>
          <a:noFill/>
        </p:spPr>
        <p:txBody>
          <a:bodyPr wrap="square" rtlCol="0">
            <a:spAutoFit/>
          </a:bodyPr>
          <a:lstStyle/>
          <a:p>
            <a:pPr lvl="0">
              <a:buFont typeface="Arial"/>
              <a:buChar char="•"/>
              <a:tabLst>
                <a:tab pos="271463" algn="l"/>
              </a:tabLst>
            </a:pPr>
            <a:r>
              <a:rPr lang="en-US" sz="2800" dirty="0" smtClean="0">
                <a:solidFill>
                  <a:srgbClr val="CCFFCC"/>
                </a:solidFill>
                <a:effectLst>
                  <a:outerShdw blurRad="50800" dist="38100" dir="2700000">
                    <a:srgbClr val="000000">
                      <a:alpha val="43000"/>
                    </a:srgbClr>
                  </a:outerShdw>
                </a:effectLst>
              </a:rPr>
              <a:t> 	The Legislative Council 	was an upper house 	which could block any 	measures passed by the 	Legislative Assembly.</a:t>
            </a:r>
          </a:p>
          <a:p>
            <a:pPr lvl="0">
              <a:buFont typeface="Arial"/>
              <a:buChar char="•"/>
              <a:tabLst>
                <a:tab pos="271463" algn="l"/>
              </a:tabLst>
            </a:pPr>
            <a:endParaRPr lang="en-US" sz="1000" dirty="0" smtClean="0">
              <a:solidFill>
                <a:srgbClr val="CCFFCC"/>
              </a:solidFill>
              <a:effectLst>
                <a:outerShdw blurRad="50800" dist="38100" dir="2700000">
                  <a:srgbClr val="000000">
                    <a:alpha val="43000"/>
                  </a:srgbClr>
                </a:outerShdw>
              </a:effectLst>
            </a:endParaRPr>
          </a:p>
          <a:p>
            <a:pPr lvl="0">
              <a:buFont typeface="Arial"/>
              <a:buChar char="•"/>
              <a:tabLst>
                <a:tab pos="271463" algn="l"/>
              </a:tabLst>
            </a:pPr>
            <a:r>
              <a:rPr lang="en-US" sz="2800" dirty="0" smtClean="0">
                <a:solidFill>
                  <a:srgbClr val="CCFFCC"/>
                </a:solidFill>
                <a:effectLst>
                  <a:outerShdw blurRad="50800" dist="38100" dir="2700000">
                    <a:srgbClr val="000000">
                      <a:alpha val="43000"/>
                    </a:srgbClr>
                  </a:outerShdw>
                </a:effectLst>
              </a:rPr>
              <a:t> 	The Legislative Assembly 	was, in effect, 	powerless.</a:t>
            </a:r>
          </a:p>
          <a:p>
            <a:endParaRPr lang="en-US" dirty="0"/>
          </a:p>
        </p:txBody>
      </p:sp>
    </p:spTree>
    <p:extLst>
      <p:ext uri="{BB962C8B-B14F-4D97-AF65-F5344CB8AC3E}">
        <p14:creationId xmlns:p14="http://schemas.microsoft.com/office/powerpoint/2010/main" val="4227734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mcoe.jpg"/>
          <p:cNvPicPr>
            <a:picLocks noChangeAspect="1"/>
          </p:cNvPicPr>
          <p:nvPr/>
        </p:nvPicPr>
        <p:blipFill>
          <a:blip r:embed="rId2"/>
          <a:stretch>
            <a:fillRect/>
          </a:stretch>
        </p:blipFill>
        <p:spPr>
          <a:xfrm>
            <a:off x="0" y="0"/>
            <a:ext cx="5021558" cy="6858000"/>
          </a:xfrm>
          <a:prstGeom prst="rect">
            <a:avLst/>
          </a:prstGeom>
        </p:spPr>
      </p:pic>
      <p:sp>
        <p:nvSpPr>
          <p:cNvPr id="3" name="TextBox 2"/>
          <p:cNvSpPr txBox="1"/>
          <p:nvPr/>
        </p:nvSpPr>
        <p:spPr>
          <a:xfrm>
            <a:off x="5021558" y="191864"/>
            <a:ext cx="4122442" cy="584776"/>
          </a:xfrm>
          <a:prstGeom prst="rect">
            <a:avLst/>
          </a:prstGeom>
          <a:noFill/>
        </p:spPr>
        <p:txBody>
          <a:bodyPr wrap="square" rtlCol="0">
            <a:spAutoFit/>
          </a:bodyPr>
          <a:lstStyle/>
          <a:p>
            <a:pPr algn="ctr"/>
            <a:r>
              <a:rPr lang="en-US" sz="3200" dirty="0" smtClean="0">
                <a:solidFill>
                  <a:srgbClr val="CCFFCC"/>
                </a:solidFill>
                <a:effectLst>
                  <a:outerShdw blurRad="50800" dist="38100" dir="2700000">
                    <a:srgbClr val="000000">
                      <a:alpha val="43000"/>
                    </a:srgbClr>
                  </a:outerShdw>
                </a:effectLst>
              </a:rPr>
              <a:t>The Family Compact</a:t>
            </a:r>
            <a:endParaRPr lang="en-US" sz="3200" dirty="0">
              <a:solidFill>
                <a:srgbClr val="CCFFCC"/>
              </a:solidFill>
              <a:effectLst>
                <a:outerShdw blurRad="50800" dist="38100" dir="2700000">
                  <a:srgbClr val="000000">
                    <a:alpha val="43000"/>
                  </a:srgbClr>
                </a:outerShdw>
              </a:effectLst>
            </a:endParaRPr>
          </a:p>
        </p:txBody>
      </p:sp>
      <p:sp>
        <p:nvSpPr>
          <p:cNvPr id="8" name="TextBox 7"/>
          <p:cNvSpPr txBox="1"/>
          <p:nvPr/>
        </p:nvSpPr>
        <p:spPr>
          <a:xfrm>
            <a:off x="5021558" y="924206"/>
            <a:ext cx="3889423" cy="5693867"/>
          </a:xfrm>
          <a:prstGeom prst="rect">
            <a:avLst/>
          </a:prstGeom>
          <a:noFill/>
        </p:spPr>
        <p:txBody>
          <a:bodyPr wrap="square" rtlCol="0">
            <a:spAutoFit/>
          </a:bodyPr>
          <a:lstStyle/>
          <a:p>
            <a:pPr>
              <a:buFont typeface="Arial"/>
              <a:buChar char="•"/>
              <a:tabLst>
                <a:tab pos="271463" algn="l"/>
              </a:tabLst>
            </a:pPr>
            <a:r>
              <a:rPr lang="en-US" sz="2800" dirty="0" smtClean="0">
                <a:solidFill>
                  <a:srgbClr val="CCFFCC"/>
                </a:solidFill>
                <a:effectLst>
                  <a:outerShdw blurRad="50800" dist="38100" dir="2700000">
                    <a:srgbClr val="000000">
                      <a:alpha val="43000"/>
                    </a:srgbClr>
                  </a:outerShdw>
                </a:effectLst>
              </a:rPr>
              <a:t> 	The group emerged 	after </a:t>
            </a:r>
            <a:r>
              <a:rPr lang="en-US" sz="2800" b="1" dirty="0" smtClean="0">
                <a:solidFill>
                  <a:srgbClr val="CCFFCC"/>
                </a:solidFill>
                <a:effectLst>
                  <a:outerShdw blurRad="50800" dist="38100" dir="2700000">
                    <a:srgbClr val="000000">
                      <a:alpha val="43000"/>
                    </a:srgbClr>
                  </a:outerShdw>
                </a:effectLst>
              </a:rPr>
              <a:t>John Graves 	Simcoe</a:t>
            </a:r>
            <a:r>
              <a:rPr lang="en-US" sz="2800" dirty="0" smtClean="0">
                <a:solidFill>
                  <a:srgbClr val="CCFFCC"/>
                </a:solidFill>
                <a:effectLst>
                  <a:outerShdw blurRad="50800" dist="38100" dir="2700000">
                    <a:srgbClr val="000000">
                      <a:alpha val="43000"/>
                    </a:srgbClr>
                  </a:outerShdw>
                </a:effectLst>
              </a:rPr>
              <a:t>, Upper 	Canada's first 	lieutenant-governor 	(1791-1796), 	attempted to create a 	local aristocracy by 	appointing his 	Loyalist friends to 	government posts 	and granting them 	land.</a:t>
            </a:r>
            <a:endParaRPr lang="en-US" sz="2800" dirty="0">
              <a:solidFill>
                <a:srgbClr val="CCFFCC"/>
              </a:solidFill>
              <a:effectLst>
                <a:outerShdw blurRad="50800" dist="38100" dir="2700000">
                  <a:srgbClr val="000000">
                    <a:alpha val="43000"/>
                  </a:srgbClr>
                </a:outerShdw>
              </a:effectLst>
            </a:endParaRPr>
          </a:p>
        </p:txBody>
      </p:sp>
      <p:sp>
        <p:nvSpPr>
          <p:cNvPr id="5" name="TextBox 4"/>
          <p:cNvSpPr txBox="1"/>
          <p:nvPr/>
        </p:nvSpPr>
        <p:spPr>
          <a:xfrm>
            <a:off x="0" y="5879409"/>
            <a:ext cx="5021558" cy="738664"/>
          </a:xfrm>
          <a:prstGeom prst="rect">
            <a:avLst/>
          </a:prstGeom>
          <a:noFill/>
        </p:spPr>
        <p:txBody>
          <a:bodyPr wrap="square" rtlCol="0">
            <a:spAutoFit/>
          </a:bodyPr>
          <a:lstStyle/>
          <a:p>
            <a:pPr algn="ctr"/>
            <a:r>
              <a:rPr lang="en-US" sz="2400" dirty="0" smtClean="0">
                <a:solidFill>
                  <a:schemeClr val="bg1"/>
                </a:solidFill>
              </a:rPr>
              <a:t>John Graves Simcoe</a:t>
            </a:r>
          </a:p>
          <a:p>
            <a:pPr algn="ctr"/>
            <a:r>
              <a:rPr lang="en-US" dirty="0" smtClean="0">
                <a:solidFill>
                  <a:schemeClr val="bg1"/>
                </a:solidFill>
              </a:rPr>
              <a:t>Lt. Governor 1791-1796</a:t>
            </a:r>
            <a:endParaRPr lang="en-US" dirty="0">
              <a:solidFill>
                <a:schemeClr val="bg1"/>
              </a:solidFill>
            </a:endParaRPr>
          </a:p>
        </p:txBody>
      </p:sp>
    </p:spTree>
    <p:extLst>
      <p:ext uri="{BB962C8B-B14F-4D97-AF65-F5344CB8AC3E}">
        <p14:creationId xmlns:p14="http://schemas.microsoft.com/office/powerpoint/2010/main" val="3367084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0872" y="191864"/>
            <a:ext cx="8680109" cy="584776"/>
          </a:xfrm>
          <a:prstGeom prst="rect">
            <a:avLst/>
          </a:prstGeom>
          <a:noFill/>
        </p:spPr>
        <p:txBody>
          <a:bodyPr wrap="square" rtlCol="0">
            <a:spAutoFit/>
          </a:bodyPr>
          <a:lstStyle/>
          <a:p>
            <a:pPr algn="ctr"/>
            <a:r>
              <a:rPr lang="en-US" sz="3200" dirty="0" smtClean="0">
                <a:solidFill>
                  <a:srgbClr val="CCFFCC"/>
                </a:solidFill>
                <a:effectLst>
                  <a:outerShdw blurRad="50800" dist="38100" dir="2700000">
                    <a:srgbClr val="000000">
                      <a:alpha val="43000"/>
                    </a:srgbClr>
                  </a:outerShdw>
                </a:effectLst>
              </a:rPr>
              <a:t>The Family Compact</a:t>
            </a:r>
            <a:endParaRPr lang="en-US" sz="3200" dirty="0">
              <a:solidFill>
                <a:srgbClr val="CCFFCC"/>
              </a:solidFill>
              <a:effectLst>
                <a:outerShdw blurRad="50800" dist="38100" dir="2700000">
                  <a:srgbClr val="000000">
                    <a:alpha val="43000"/>
                  </a:srgbClr>
                </a:outerShdw>
              </a:effectLst>
            </a:endParaRPr>
          </a:p>
        </p:txBody>
      </p:sp>
      <p:sp>
        <p:nvSpPr>
          <p:cNvPr id="8" name="TextBox 7"/>
          <p:cNvSpPr txBox="1"/>
          <p:nvPr/>
        </p:nvSpPr>
        <p:spPr>
          <a:xfrm>
            <a:off x="425014" y="776640"/>
            <a:ext cx="8458556" cy="2831544"/>
          </a:xfrm>
          <a:prstGeom prst="rect">
            <a:avLst/>
          </a:prstGeom>
          <a:noFill/>
        </p:spPr>
        <p:txBody>
          <a:bodyPr wrap="square" rtlCol="0">
            <a:spAutoFit/>
          </a:bodyPr>
          <a:lstStyle/>
          <a:p>
            <a:pPr>
              <a:buFont typeface="Arial"/>
              <a:buChar char="•"/>
              <a:tabLst>
                <a:tab pos="266700" algn="l"/>
              </a:tabLst>
            </a:pPr>
            <a:r>
              <a:rPr lang="en-US" sz="2800" dirty="0" smtClean="0">
                <a:solidFill>
                  <a:srgbClr val="CCFFCC"/>
                </a:solidFill>
                <a:effectLst>
                  <a:outerShdw blurRad="50800" dist="38100" dir="2700000">
                    <a:srgbClr val="000000">
                      <a:alpha val="43000"/>
                    </a:srgbClr>
                  </a:outerShdw>
                </a:effectLst>
              </a:rPr>
              <a:t> 	Lieutenant-governors that followed Simcoe chose 	their executive and legislative councils from men 	they could trust and understand, who shared their 	solid, conservative values:</a:t>
            </a:r>
          </a:p>
          <a:p>
            <a:pPr>
              <a:tabLst>
                <a:tab pos="266700" algn="l"/>
              </a:tabLst>
            </a:pPr>
            <a:r>
              <a:rPr lang="en-US" sz="1000" dirty="0" smtClean="0">
                <a:solidFill>
                  <a:srgbClr val="CCFFCC"/>
                </a:solidFill>
                <a:effectLst>
                  <a:outerShdw blurRad="50800" dist="38100" dir="2700000">
                    <a:srgbClr val="000000">
                      <a:alpha val="43000"/>
                    </a:srgbClr>
                  </a:outerShdw>
                </a:effectLst>
              </a:rPr>
              <a:t> </a:t>
            </a:r>
          </a:p>
          <a:p>
            <a:pPr algn="ctr">
              <a:tabLst>
                <a:tab pos="266700" algn="l"/>
              </a:tabLst>
            </a:pPr>
            <a:r>
              <a:rPr lang="en-US" sz="2800" dirty="0" smtClean="0">
                <a:solidFill>
                  <a:srgbClr val="CCFFCC"/>
                </a:solidFill>
                <a:effectLst>
                  <a:outerShdw blurRad="50800" dist="38100" dir="2700000">
                    <a:srgbClr val="000000">
                      <a:alpha val="43000"/>
                    </a:srgbClr>
                  </a:outerShdw>
                </a:effectLst>
              </a:rPr>
              <a:t>Descendants of United Empire Loyalists or </a:t>
            </a:r>
          </a:p>
          <a:p>
            <a:pPr algn="ctr">
              <a:tabLst>
                <a:tab pos="266700" algn="l"/>
              </a:tabLst>
            </a:pPr>
            <a:r>
              <a:rPr lang="en-US" sz="2800" dirty="0" smtClean="0">
                <a:solidFill>
                  <a:srgbClr val="CCFFCC"/>
                </a:solidFill>
                <a:effectLst>
                  <a:outerShdw blurRad="50800" dist="38100" dir="2700000">
                    <a:srgbClr val="000000">
                      <a:alpha val="43000"/>
                    </a:srgbClr>
                  </a:outerShdw>
                </a:effectLst>
              </a:rPr>
              <a:t>recent upper-class British settlers. </a:t>
            </a:r>
            <a:endParaRPr lang="en-US" sz="2800" dirty="0">
              <a:solidFill>
                <a:srgbClr val="CCFFCC"/>
              </a:solidFill>
              <a:effectLst>
                <a:outerShdw blurRad="50800" dist="38100" dir="2700000">
                  <a:srgbClr val="000000">
                    <a:alpha val="43000"/>
                  </a:srgbClr>
                </a:outerShdw>
              </a:effectLst>
            </a:endParaRPr>
          </a:p>
        </p:txBody>
      </p:sp>
      <p:pic>
        <p:nvPicPr>
          <p:cNvPr id="4" name="Picture 3" descr="LT-G, 1806-11, 1815-17,Francis_Gore.jpg"/>
          <p:cNvPicPr>
            <a:picLocks noChangeAspect="1"/>
          </p:cNvPicPr>
          <p:nvPr/>
        </p:nvPicPr>
        <p:blipFill>
          <a:blip r:embed="rId2"/>
          <a:stretch>
            <a:fillRect/>
          </a:stretch>
        </p:blipFill>
        <p:spPr>
          <a:xfrm>
            <a:off x="837618" y="3781458"/>
            <a:ext cx="2388001" cy="3076541"/>
          </a:xfrm>
          <a:prstGeom prst="rect">
            <a:avLst/>
          </a:prstGeom>
        </p:spPr>
      </p:pic>
      <p:pic>
        <p:nvPicPr>
          <p:cNvPr id="5" name="Picture 4" descr="LT-G, 1828-36, John_Colborne.jpg"/>
          <p:cNvPicPr>
            <a:picLocks noChangeAspect="1"/>
          </p:cNvPicPr>
          <p:nvPr/>
        </p:nvPicPr>
        <p:blipFill>
          <a:blip r:embed="rId3"/>
          <a:stretch>
            <a:fillRect/>
          </a:stretch>
        </p:blipFill>
        <p:spPr>
          <a:xfrm>
            <a:off x="3467560" y="3778329"/>
            <a:ext cx="2339314" cy="3079669"/>
          </a:xfrm>
          <a:prstGeom prst="rect">
            <a:avLst/>
          </a:prstGeom>
        </p:spPr>
      </p:pic>
      <p:pic>
        <p:nvPicPr>
          <p:cNvPr id="6" name="Picture 5" descr="LT-G, 1838-41,Major-General_Sir_George_Arthur.jpg"/>
          <p:cNvPicPr>
            <a:picLocks noChangeAspect="1"/>
          </p:cNvPicPr>
          <p:nvPr/>
        </p:nvPicPr>
        <p:blipFill>
          <a:blip r:embed="rId4"/>
          <a:stretch>
            <a:fillRect/>
          </a:stretch>
        </p:blipFill>
        <p:spPr>
          <a:xfrm>
            <a:off x="6070481" y="3781473"/>
            <a:ext cx="2290703" cy="3076527"/>
          </a:xfrm>
          <a:prstGeom prst="rect">
            <a:avLst/>
          </a:prstGeom>
        </p:spPr>
      </p:pic>
    </p:spTree>
    <p:extLst>
      <p:ext uri="{BB962C8B-B14F-4D97-AF65-F5344CB8AC3E}">
        <p14:creationId xmlns:p14="http://schemas.microsoft.com/office/powerpoint/2010/main" val="3199963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0872" y="191864"/>
            <a:ext cx="8680109" cy="584776"/>
          </a:xfrm>
          <a:prstGeom prst="rect">
            <a:avLst/>
          </a:prstGeom>
          <a:noFill/>
        </p:spPr>
        <p:txBody>
          <a:bodyPr wrap="square" rtlCol="0">
            <a:spAutoFit/>
          </a:bodyPr>
          <a:lstStyle/>
          <a:p>
            <a:pPr algn="ctr"/>
            <a:r>
              <a:rPr lang="en-US" sz="3200" dirty="0" smtClean="0">
                <a:solidFill>
                  <a:srgbClr val="CCFFCC"/>
                </a:solidFill>
                <a:effectLst>
                  <a:outerShdw blurRad="50800" dist="38100" dir="2700000">
                    <a:srgbClr val="000000">
                      <a:alpha val="43000"/>
                    </a:srgbClr>
                  </a:outerShdw>
                </a:effectLst>
              </a:rPr>
              <a:t>The Family Compact</a:t>
            </a:r>
            <a:endParaRPr lang="en-US" sz="3200" dirty="0">
              <a:solidFill>
                <a:srgbClr val="CCFFCC"/>
              </a:solidFill>
              <a:effectLst>
                <a:outerShdw blurRad="50800" dist="38100" dir="2700000">
                  <a:srgbClr val="000000">
                    <a:alpha val="43000"/>
                  </a:srgbClr>
                </a:outerShdw>
              </a:effectLst>
            </a:endParaRPr>
          </a:p>
        </p:txBody>
      </p:sp>
      <p:sp>
        <p:nvSpPr>
          <p:cNvPr id="8" name="TextBox 7"/>
          <p:cNvSpPr txBox="1"/>
          <p:nvPr/>
        </p:nvSpPr>
        <p:spPr>
          <a:xfrm>
            <a:off x="4694620" y="896935"/>
            <a:ext cx="4081517" cy="3539431"/>
          </a:xfrm>
          <a:prstGeom prst="rect">
            <a:avLst/>
          </a:prstGeom>
          <a:noFill/>
        </p:spPr>
        <p:txBody>
          <a:bodyPr wrap="square" rtlCol="0">
            <a:spAutoFit/>
          </a:bodyPr>
          <a:lstStyle/>
          <a:p>
            <a:pPr>
              <a:buFont typeface="Arial"/>
              <a:buChar char="•"/>
              <a:tabLst>
                <a:tab pos="266700" algn="l"/>
              </a:tabLst>
            </a:pPr>
            <a:r>
              <a:rPr lang="en-US" sz="2800" dirty="0" smtClean="0">
                <a:solidFill>
                  <a:srgbClr val="CCFFCC"/>
                </a:solidFill>
                <a:effectLst>
                  <a:outerShdw blurRad="50800" dist="38100" dir="2700000">
                    <a:srgbClr val="000000">
                      <a:alpha val="43000"/>
                    </a:srgbClr>
                  </a:outerShdw>
                </a:effectLst>
              </a:rPr>
              <a:t> 	Although never a 	Lieutenant-Governor, 	one of the most 	prominent and 	influential members 	of the Family Compact 	was </a:t>
            </a:r>
            <a:r>
              <a:rPr lang="en-US" sz="2800" b="1" dirty="0" smtClean="0">
                <a:solidFill>
                  <a:srgbClr val="CCFFCC"/>
                </a:solidFill>
                <a:effectLst>
                  <a:outerShdw blurRad="50800" dist="38100" dir="2700000">
                    <a:srgbClr val="000000">
                      <a:alpha val="43000"/>
                    </a:srgbClr>
                  </a:outerShdw>
                </a:effectLst>
              </a:rPr>
              <a:t>Bishop John 	Strachan</a:t>
            </a:r>
            <a:r>
              <a:rPr lang="en-US" sz="2800" dirty="0" smtClean="0">
                <a:solidFill>
                  <a:srgbClr val="CCFFCC"/>
                </a:solidFill>
                <a:effectLst>
                  <a:outerShdw blurRad="50800" dist="38100" dir="2700000">
                    <a:srgbClr val="000000">
                      <a:alpha val="43000"/>
                    </a:srgbClr>
                  </a:outerShdw>
                </a:effectLst>
              </a:rPr>
              <a:t>.</a:t>
            </a:r>
            <a:endParaRPr lang="en-US" sz="2800" dirty="0">
              <a:solidFill>
                <a:srgbClr val="CCFFCC"/>
              </a:solidFill>
              <a:effectLst>
                <a:outerShdw blurRad="50800" dist="38100" dir="2700000">
                  <a:srgbClr val="000000">
                    <a:alpha val="43000"/>
                  </a:srgbClr>
                </a:outerShdw>
              </a:effectLst>
            </a:endParaRPr>
          </a:p>
        </p:txBody>
      </p:sp>
      <p:pic>
        <p:nvPicPr>
          <p:cNvPr id="4" name="Picture 3" descr="Bishop John Strachan.jpg"/>
          <p:cNvPicPr>
            <a:picLocks noChangeAspect="1"/>
          </p:cNvPicPr>
          <p:nvPr/>
        </p:nvPicPr>
        <p:blipFill>
          <a:blip r:embed="rId2"/>
          <a:stretch>
            <a:fillRect/>
          </a:stretch>
        </p:blipFill>
        <p:spPr>
          <a:xfrm>
            <a:off x="230872" y="1078094"/>
            <a:ext cx="4319910" cy="5574078"/>
          </a:xfrm>
          <a:prstGeom prst="rect">
            <a:avLst/>
          </a:prstGeom>
        </p:spPr>
      </p:pic>
      <p:sp>
        <p:nvSpPr>
          <p:cNvPr id="5" name="TextBox 4"/>
          <p:cNvSpPr txBox="1"/>
          <p:nvPr/>
        </p:nvSpPr>
        <p:spPr>
          <a:xfrm>
            <a:off x="4694620" y="4436366"/>
            <a:ext cx="4216361" cy="2246769"/>
          </a:xfrm>
          <a:prstGeom prst="rect">
            <a:avLst/>
          </a:prstGeom>
          <a:noFill/>
        </p:spPr>
        <p:txBody>
          <a:bodyPr wrap="square" rtlCol="0">
            <a:spAutoFit/>
          </a:bodyPr>
          <a:lstStyle/>
          <a:p>
            <a:pPr>
              <a:buFont typeface="Arial"/>
              <a:buChar char="•"/>
              <a:tabLst>
                <a:tab pos="266700" algn="l"/>
              </a:tabLst>
            </a:pPr>
            <a:r>
              <a:rPr lang="en-US" sz="2800" dirty="0" smtClean="0">
                <a:solidFill>
                  <a:srgbClr val="CCFFCC"/>
                </a:solidFill>
                <a:effectLst>
                  <a:outerShdw blurRad="50800" dist="38100" dir="2700000">
                    <a:srgbClr val="000000">
                      <a:alpha val="43000"/>
                    </a:srgbClr>
                  </a:outerShdw>
                </a:effectLst>
              </a:rPr>
              <a:t> 	He was appointed to 	the Executive Council 	and served as an 	advisor to the 	Lieutenant Governor.</a:t>
            </a:r>
          </a:p>
        </p:txBody>
      </p:sp>
    </p:spTree>
    <p:extLst>
      <p:ext uri="{BB962C8B-B14F-4D97-AF65-F5344CB8AC3E}">
        <p14:creationId xmlns:p14="http://schemas.microsoft.com/office/powerpoint/2010/main" val="1589618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0872" y="191864"/>
            <a:ext cx="8680109" cy="584776"/>
          </a:xfrm>
          <a:prstGeom prst="rect">
            <a:avLst/>
          </a:prstGeom>
          <a:noFill/>
        </p:spPr>
        <p:txBody>
          <a:bodyPr wrap="square" rtlCol="0">
            <a:spAutoFit/>
          </a:bodyPr>
          <a:lstStyle/>
          <a:p>
            <a:pPr algn="ctr"/>
            <a:r>
              <a:rPr lang="en-US" sz="3200" dirty="0" smtClean="0">
                <a:solidFill>
                  <a:srgbClr val="CCFFCC"/>
                </a:solidFill>
                <a:effectLst>
                  <a:outerShdw blurRad="50800" dist="38100" dir="2700000">
                    <a:srgbClr val="000000">
                      <a:alpha val="43000"/>
                    </a:srgbClr>
                  </a:outerShdw>
                </a:effectLst>
              </a:rPr>
              <a:t>The Family Compact</a:t>
            </a:r>
            <a:endParaRPr lang="en-US" sz="3200" dirty="0">
              <a:solidFill>
                <a:srgbClr val="CCFFCC"/>
              </a:solidFill>
              <a:effectLst>
                <a:outerShdw blurRad="50800" dist="38100" dir="2700000">
                  <a:srgbClr val="000000">
                    <a:alpha val="43000"/>
                  </a:srgbClr>
                </a:outerShdw>
              </a:effectLst>
            </a:endParaRPr>
          </a:p>
        </p:txBody>
      </p:sp>
      <p:sp>
        <p:nvSpPr>
          <p:cNvPr id="8" name="TextBox 7"/>
          <p:cNvSpPr txBox="1"/>
          <p:nvPr/>
        </p:nvSpPr>
        <p:spPr>
          <a:xfrm>
            <a:off x="230872" y="1078094"/>
            <a:ext cx="8458556" cy="1815882"/>
          </a:xfrm>
          <a:prstGeom prst="rect">
            <a:avLst/>
          </a:prstGeom>
          <a:noFill/>
        </p:spPr>
        <p:txBody>
          <a:bodyPr wrap="square" rtlCol="0">
            <a:spAutoFit/>
          </a:bodyPr>
          <a:lstStyle/>
          <a:p>
            <a:pPr>
              <a:buFont typeface="Arial"/>
              <a:buChar char="•"/>
              <a:tabLst>
                <a:tab pos="266700" algn="l"/>
              </a:tabLst>
            </a:pPr>
            <a:r>
              <a:rPr lang="en-US" sz="2800" dirty="0" smtClean="0">
                <a:solidFill>
                  <a:srgbClr val="CCFFCC"/>
                </a:solidFill>
                <a:effectLst>
                  <a:outerShdw blurRad="50800" dist="38100" dir="2700000">
                    <a:srgbClr val="000000">
                      <a:alpha val="43000"/>
                    </a:srgbClr>
                  </a:outerShdw>
                </a:effectLst>
              </a:rPr>
              <a:t>	Under the leadership of Strachan, the members of 	the Family Compact were </a:t>
            </a:r>
          </a:p>
          <a:p>
            <a:pPr lvl="1">
              <a:buFont typeface="Wingdings" charset="2"/>
              <a:buChar char="Ø"/>
              <a:tabLst>
                <a:tab pos="266700" algn="l"/>
                <a:tab pos="896938" algn="l"/>
              </a:tabLst>
            </a:pPr>
            <a:r>
              <a:rPr lang="en-US" sz="2800" dirty="0" smtClean="0">
                <a:solidFill>
                  <a:srgbClr val="CCFFCC"/>
                </a:solidFill>
                <a:effectLst>
                  <a:outerShdw blurRad="50800" dist="38100" dir="2700000">
                    <a:srgbClr val="000000">
                      <a:alpha val="43000"/>
                    </a:srgbClr>
                  </a:outerShdw>
                </a:effectLst>
              </a:rPr>
              <a:t> 	strong royalists, </a:t>
            </a:r>
          </a:p>
          <a:p>
            <a:pPr lvl="1">
              <a:buFont typeface="Wingdings" charset="2"/>
              <a:buChar char="Ø"/>
              <a:tabLst>
                <a:tab pos="266700" algn="l"/>
                <a:tab pos="896938" algn="l"/>
              </a:tabLst>
            </a:pPr>
            <a:r>
              <a:rPr lang="en-US" sz="2800" dirty="0" smtClean="0">
                <a:solidFill>
                  <a:srgbClr val="CCFFCC"/>
                </a:solidFill>
                <a:effectLst>
                  <a:outerShdw blurRad="50800" dist="38100" dir="2700000">
                    <a:srgbClr val="000000">
                      <a:alpha val="43000"/>
                    </a:srgbClr>
                  </a:outerShdw>
                </a:effectLst>
              </a:rPr>
              <a:t> 	anti-Republican, and </a:t>
            </a:r>
          </a:p>
        </p:txBody>
      </p:sp>
      <p:sp>
        <p:nvSpPr>
          <p:cNvPr id="4" name="TextBox 3"/>
          <p:cNvSpPr txBox="1"/>
          <p:nvPr/>
        </p:nvSpPr>
        <p:spPr>
          <a:xfrm>
            <a:off x="230872" y="5196007"/>
            <a:ext cx="8485967" cy="1661993"/>
          </a:xfrm>
          <a:prstGeom prst="rect">
            <a:avLst/>
          </a:prstGeom>
          <a:noFill/>
        </p:spPr>
        <p:txBody>
          <a:bodyPr wrap="square" rtlCol="0">
            <a:spAutoFit/>
          </a:bodyPr>
          <a:lstStyle/>
          <a:p>
            <a:pPr marL="0" lvl="1">
              <a:buFont typeface="Arial"/>
              <a:buChar char="•"/>
              <a:tabLst>
                <a:tab pos="271463" algn="l"/>
              </a:tabLst>
            </a:pPr>
            <a:r>
              <a:rPr lang="en-US" sz="2800" dirty="0" smtClean="0">
                <a:solidFill>
                  <a:srgbClr val="CCFFCC"/>
                </a:solidFill>
                <a:effectLst>
                  <a:outerShdw blurRad="50800" dist="38100" dir="2700000">
                    <a:srgbClr val="000000">
                      <a:alpha val="43000"/>
                    </a:srgbClr>
                  </a:outerShdw>
                </a:effectLst>
              </a:rPr>
              <a:t> 	They especially interpreted the Constitutional Act 	of 1791, which gave land grants to build Protestant 	churches, to refer to Anglican churches alone.</a:t>
            </a:r>
          </a:p>
          <a:p>
            <a:endParaRPr lang="en-US" dirty="0"/>
          </a:p>
        </p:txBody>
      </p:sp>
      <p:pic>
        <p:nvPicPr>
          <p:cNvPr id="5" name="Picture 4" descr="John Strachan.jpg"/>
          <p:cNvPicPr>
            <a:picLocks noChangeAspect="1"/>
          </p:cNvPicPr>
          <p:nvPr/>
        </p:nvPicPr>
        <p:blipFill>
          <a:blip r:embed="rId2"/>
          <a:stretch>
            <a:fillRect/>
          </a:stretch>
        </p:blipFill>
        <p:spPr>
          <a:xfrm>
            <a:off x="4891321" y="1760871"/>
            <a:ext cx="3825518" cy="3175180"/>
          </a:xfrm>
          <a:prstGeom prst="rect">
            <a:avLst/>
          </a:prstGeom>
        </p:spPr>
      </p:pic>
      <p:sp>
        <p:nvSpPr>
          <p:cNvPr id="6" name="TextBox 5"/>
          <p:cNvSpPr txBox="1"/>
          <p:nvPr/>
        </p:nvSpPr>
        <p:spPr>
          <a:xfrm>
            <a:off x="230872" y="2830927"/>
            <a:ext cx="4848808" cy="2246769"/>
          </a:xfrm>
          <a:prstGeom prst="rect">
            <a:avLst/>
          </a:prstGeom>
          <a:noFill/>
        </p:spPr>
        <p:txBody>
          <a:bodyPr wrap="square" rtlCol="0">
            <a:spAutoFit/>
          </a:bodyPr>
          <a:lstStyle/>
          <a:p>
            <a:pPr lvl="1">
              <a:buFont typeface="Wingdings" charset="2"/>
              <a:buChar char="Ø"/>
              <a:tabLst>
                <a:tab pos="266700" algn="l"/>
                <a:tab pos="896938" algn="l"/>
              </a:tabLst>
            </a:pPr>
            <a:r>
              <a:rPr lang="en-US" sz="2800" dirty="0" smtClean="0">
                <a:solidFill>
                  <a:srgbClr val="CCFFCC"/>
                </a:solidFill>
                <a:effectLst>
                  <a:outerShdw blurRad="50800" dist="38100" dir="2700000">
                    <a:srgbClr val="000000">
                      <a:alpha val="43000"/>
                    </a:srgbClr>
                  </a:outerShdw>
                </a:effectLst>
              </a:rPr>
              <a:t> 	supporters of the 	Church of England 	over not only 	Catholicism but other 	Protestant churches.</a:t>
            </a:r>
            <a:endParaRPr lang="en-US" dirty="0"/>
          </a:p>
        </p:txBody>
      </p:sp>
    </p:spTree>
    <p:extLst>
      <p:ext uri="{BB962C8B-B14F-4D97-AF65-F5344CB8AC3E}">
        <p14:creationId xmlns:p14="http://schemas.microsoft.com/office/powerpoint/2010/main" val="194832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john-galt-2-sized.jpg"/>
          <p:cNvPicPr>
            <a:picLocks noChangeAspect="1"/>
          </p:cNvPicPr>
          <p:nvPr/>
        </p:nvPicPr>
        <p:blipFill>
          <a:blip r:embed="rId2"/>
          <a:stretch>
            <a:fillRect/>
          </a:stretch>
        </p:blipFill>
        <p:spPr>
          <a:xfrm>
            <a:off x="6813314" y="191864"/>
            <a:ext cx="1838592" cy="2305422"/>
          </a:xfrm>
          <a:prstGeom prst="rect">
            <a:avLst/>
          </a:prstGeom>
        </p:spPr>
      </p:pic>
      <p:pic>
        <p:nvPicPr>
          <p:cNvPr id="5" name="Picture 4" descr="Canada Company Coat of Arms.jpg"/>
          <p:cNvPicPr>
            <a:picLocks noChangeAspect="1"/>
          </p:cNvPicPr>
          <p:nvPr/>
        </p:nvPicPr>
        <p:blipFill>
          <a:blip r:embed="rId3"/>
          <a:stretch>
            <a:fillRect/>
          </a:stretch>
        </p:blipFill>
        <p:spPr>
          <a:xfrm>
            <a:off x="5423165" y="3061660"/>
            <a:ext cx="3228741" cy="3120394"/>
          </a:xfrm>
          <a:prstGeom prst="rect">
            <a:avLst/>
          </a:prstGeom>
        </p:spPr>
      </p:pic>
      <p:sp>
        <p:nvSpPr>
          <p:cNvPr id="3" name="TextBox 2"/>
          <p:cNvSpPr txBox="1"/>
          <p:nvPr/>
        </p:nvSpPr>
        <p:spPr>
          <a:xfrm>
            <a:off x="230872" y="191864"/>
            <a:ext cx="6582441" cy="584776"/>
          </a:xfrm>
          <a:prstGeom prst="rect">
            <a:avLst/>
          </a:prstGeom>
          <a:noFill/>
        </p:spPr>
        <p:txBody>
          <a:bodyPr wrap="square" rtlCol="0">
            <a:spAutoFit/>
          </a:bodyPr>
          <a:lstStyle/>
          <a:p>
            <a:pPr algn="ctr"/>
            <a:r>
              <a:rPr lang="en-US" sz="3200" dirty="0" smtClean="0">
                <a:solidFill>
                  <a:srgbClr val="CCFFCC"/>
                </a:solidFill>
                <a:effectLst>
                  <a:outerShdw blurRad="50800" dist="38100" dir="2700000">
                    <a:srgbClr val="000000">
                      <a:alpha val="43000"/>
                    </a:srgbClr>
                  </a:outerShdw>
                </a:effectLst>
              </a:rPr>
              <a:t>The Family Compact</a:t>
            </a:r>
            <a:endParaRPr lang="en-US" sz="3200" dirty="0">
              <a:solidFill>
                <a:srgbClr val="CCFFCC"/>
              </a:solidFill>
              <a:effectLst>
                <a:outerShdw blurRad="50800" dist="38100" dir="2700000">
                  <a:srgbClr val="000000">
                    <a:alpha val="43000"/>
                  </a:srgbClr>
                </a:outerShdw>
              </a:effectLst>
            </a:endParaRPr>
          </a:p>
        </p:txBody>
      </p:sp>
      <p:sp>
        <p:nvSpPr>
          <p:cNvPr id="8" name="TextBox 7"/>
          <p:cNvSpPr txBox="1"/>
          <p:nvPr/>
        </p:nvSpPr>
        <p:spPr>
          <a:xfrm>
            <a:off x="425014" y="974923"/>
            <a:ext cx="6175569" cy="2246769"/>
          </a:xfrm>
          <a:prstGeom prst="rect">
            <a:avLst/>
          </a:prstGeom>
          <a:noFill/>
        </p:spPr>
        <p:txBody>
          <a:bodyPr wrap="square" rtlCol="0">
            <a:spAutoFit/>
          </a:bodyPr>
          <a:lstStyle/>
          <a:p>
            <a:r>
              <a:rPr lang="en-US" sz="2800" b="1" dirty="0" smtClean="0">
                <a:solidFill>
                  <a:srgbClr val="CCFFCC"/>
                </a:solidFill>
                <a:effectLst>
                  <a:outerShdw blurRad="50800" dist="38100" dir="2700000">
                    <a:srgbClr val="000000">
                      <a:alpha val="43000"/>
                    </a:srgbClr>
                  </a:outerShdw>
                </a:effectLst>
              </a:rPr>
              <a:t>The Canada Company</a:t>
            </a:r>
            <a:r>
              <a:rPr lang="en-US" sz="2800" dirty="0" smtClean="0">
                <a:solidFill>
                  <a:srgbClr val="CCFFCC"/>
                </a:solidFill>
                <a:effectLst>
                  <a:outerShdw blurRad="50800" dist="38100" dir="2700000">
                    <a:srgbClr val="000000">
                      <a:alpha val="43000"/>
                    </a:srgbClr>
                  </a:outerShdw>
                </a:effectLst>
              </a:rPr>
              <a:t> was established in late 1824 and chartered in 1825 by John Galt as a land and colonization company in Upper Canada. </a:t>
            </a:r>
          </a:p>
        </p:txBody>
      </p:sp>
      <p:sp>
        <p:nvSpPr>
          <p:cNvPr id="6" name="TextBox 5"/>
          <p:cNvSpPr txBox="1"/>
          <p:nvPr/>
        </p:nvSpPr>
        <p:spPr>
          <a:xfrm>
            <a:off x="425015" y="3599564"/>
            <a:ext cx="4672998" cy="2523768"/>
          </a:xfrm>
          <a:prstGeom prst="rect">
            <a:avLst/>
          </a:prstGeom>
          <a:noFill/>
        </p:spPr>
        <p:txBody>
          <a:bodyPr wrap="square" rtlCol="0">
            <a:spAutoFit/>
          </a:bodyPr>
          <a:lstStyle/>
          <a:p>
            <a:pPr lvl="0">
              <a:buFont typeface="Arial"/>
              <a:buChar char="•"/>
              <a:tabLst>
                <a:tab pos="268288" algn="l"/>
              </a:tabLst>
            </a:pPr>
            <a:r>
              <a:rPr lang="en-US" sz="2800" dirty="0" smtClean="0">
                <a:solidFill>
                  <a:srgbClr val="CCFFCC"/>
                </a:solidFill>
                <a:effectLst>
                  <a:outerShdw blurRad="50800" dist="38100" dir="2700000">
                    <a:srgbClr val="000000">
                      <a:alpha val="43000"/>
                    </a:srgbClr>
                  </a:outerShdw>
                </a:effectLst>
              </a:rPr>
              <a:t> 	As settlement began to 	spread further into the 	colony the government 	sold a lot of land to the 	Canada Company.</a:t>
            </a:r>
          </a:p>
          <a:p>
            <a:endParaRPr lang="en-US" dirty="0"/>
          </a:p>
        </p:txBody>
      </p:sp>
      <p:sp>
        <p:nvSpPr>
          <p:cNvPr id="7" name="TextBox 6"/>
          <p:cNvSpPr txBox="1"/>
          <p:nvPr/>
        </p:nvSpPr>
        <p:spPr>
          <a:xfrm>
            <a:off x="5360557" y="6182054"/>
            <a:ext cx="3363080" cy="369332"/>
          </a:xfrm>
          <a:prstGeom prst="rect">
            <a:avLst/>
          </a:prstGeom>
          <a:noFill/>
        </p:spPr>
        <p:txBody>
          <a:bodyPr wrap="square" rtlCol="0">
            <a:spAutoFit/>
          </a:bodyPr>
          <a:lstStyle/>
          <a:p>
            <a:pPr algn="ctr"/>
            <a:r>
              <a:rPr lang="en-US" dirty="0" smtClean="0">
                <a:solidFill>
                  <a:schemeClr val="bg1"/>
                </a:solidFill>
              </a:rPr>
              <a:t>Canada Company Coat of Arms</a:t>
            </a:r>
            <a:endParaRPr lang="en-US" dirty="0">
              <a:solidFill>
                <a:schemeClr val="bg1"/>
              </a:solidFill>
            </a:endParaRPr>
          </a:p>
        </p:txBody>
      </p:sp>
      <p:sp>
        <p:nvSpPr>
          <p:cNvPr id="10" name="TextBox 9"/>
          <p:cNvSpPr txBox="1"/>
          <p:nvPr/>
        </p:nvSpPr>
        <p:spPr>
          <a:xfrm>
            <a:off x="6813314" y="2497286"/>
            <a:ext cx="1838592" cy="369332"/>
          </a:xfrm>
          <a:prstGeom prst="rect">
            <a:avLst/>
          </a:prstGeom>
          <a:noFill/>
        </p:spPr>
        <p:txBody>
          <a:bodyPr wrap="square" rtlCol="0">
            <a:spAutoFit/>
          </a:bodyPr>
          <a:lstStyle/>
          <a:p>
            <a:pPr algn="ctr"/>
            <a:r>
              <a:rPr lang="en-US" dirty="0" smtClean="0">
                <a:solidFill>
                  <a:schemeClr val="bg1"/>
                </a:solidFill>
              </a:rPr>
              <a:t>John Galt</a:t>
            </a:r>
            <a:endParaRPr lang="en-US" dirty="0">
              <a:solidFill>
                <a:schemeClr val="bg1"/>
              </a:solidFill>
            </a:endParaRPr>
          </a:p>
        </p:txBody>
      </p:sp>
    </p:spTree>
    <p:extLst>
      <p:ext uri="{BB962C8B-B14F-4D97-AF65-F5344CB8AC3E}">
        <p14:creationId xmlns:p14="http://schemas.microsoft.com/office/powerpoint/2010/main" val="2390190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Upper Canada Settlements.JPG"/>
          <p:cNvPicPr>
            <a:picLocks noChangeAspect="1"/>
          </p:cNvPicPr>
          <p:nvPr/>
        </p:nvPicPr>
        <p:blipFill>
          <a:blip r:embed="rId2"/>
          <a:stretch>
            <a:fillRect/>
          </a:stretch>
        </p:blipFill>
        <p:spPr>
          <a:xfrm>
            <a:off x="0" y="925830"/>
            <a:ext cx="9144000" cy="5932170"/>
          </a:xfrm>
          <a:prstGeom prst="rect">
            <a:avLst/>
          </a:prstGeom>
        </p:spPr>
      </p:pic>
      <p:sp>
        <p:nvSpPr>
          <p:cNvPr id="13" name="Rectangle 12"/>
          <p:cNvSpPr/>
          <p:nvPr/>
        </p:nvSpPr>
        <p:spPr>
          <a:xfrm>
            <a:off x="230872" y="1039169"/>
            <a:ext cx="6602253" cy="1384995"/>
          </a:xfrm>
          <a:prstGeom prst="rect">
            <a:avLst/>
          </a:prstGeom>
          <a:solidFill>
            <a:srgbClr val="FF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30872" y="2424164"/>
            <a:ext cx="4151630" cy="954108"/>
          </a:xfrm>
          <a:prstGeom prst="rect">
            <a:avLst/>
          </a:prstGeom>
          <a:solidFill>
            <a:srgbClr val="FF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30872" y="191864"/>
            <a:ext cx="8721953" cy="584776"/>
          </a:xfrm>
          <a:prstGeom prst="rect">
            <a:avLst/>
          </a:prstGeom>
          <a:noFill/>
        </p:spPr>
        <p:txBody>
          <a:bodyPr wrap="square" rtlCol="0">
            <a:spAutoFit/>
          </a:bodyPr>
          <a:lstStyle/>
          <a:p>
            <a:pPr algn="ctr"/>
            <a:r>
              <a:rPr lang="en-US" sz="3200" dirty="0" smtClean="0">
                <a:solidFill>
                  <a:srgbClr val="CCFFCC"/>
                </a:solidFill>
                <a:effectLst>
                  <a:outerShdw blurRad="50800" dist="38100" dir="2700000">
                    <a:srgbClr val="000000">
                      <a:alpha val="43000"/>
                    </a:srgbClr>
                  </a:outerShdw>
                </a:effectLst>
              </a:rPr>
              <a:t>The Family Compact</a:t>
            </a:r>
            <a:endParaRPr lang="en-US" sz="3200" dirty="0">
              <a:solidFill>
                <a:srgbClr val="CCFFCC"/>
              </a:solidFill>
              <a:effectLst>
                <a:outerShdw blurRad="50800" dist="38100" dir="2700000">
                  <a:srgbClr val="000000">
                    <a:alpha val="43000"/>
                  </a:srgbClr>
                </a:outerShdw>
              </a:effectLst>
            </a:endParaRPr>
          </a:p>
        </p:txBody>
      </p:sp>
      <p:sp>
        <p:nvSpPr>
          <p:cNvPr id="8" name="TextBox 7"/>
          <p:cNvSpPr txBox="1"/>
          <p:nvPr/>
        </p:nvSpPr>
        <p:spPr>
          <a:xfrm>
            <a:off x="230872" y="2424165"/>
            <a:ext cx="4437834" cy="954107"/>
          </a:xfrm>
          <a:prstGeom prst="rect">
            <a:avLst/>
          </a:prstGeom>
          <a:noFill/>
        </p:spPr>
        <p:txBody>
          <a:bodyPr wrap="square" rtlCol="0">
            <a:spAutoFit/>
          </a:bodyPr>
          <a:lstStyle/>
          <a:p>
            <a:pPr>
              <a:buFont typeface="Arial"/>
              <a:buChar char="•"/>
              <a:tabLst>
                <a:tab pos="268288" algn="l"/>
              </a:tabLst>
            </a:pPr>
            <a:r>
              <a:rPr lang="en-US" sz="2800" dirty="0" smtClean="0">
                <a:solidFill>
                  <a:srgbClr val="3F1E25"/>
                </a:solidFill>
                <a:effectLst>
                  <a:outerShdw blurRad="50800" dist="38100" dir="2700000">
                    <a:srgbClr val="000000">
                      <a:alpha val="43000"/>
                    </a:srgbClr>
                  </a:outerShdw>
                </a:effectLst>
              </a:rPr>
              <a:t> 	Then the land was sold 	to settlers and farmers. </a:t>
            </a:r>
          </a:p>
        </p:txBody>
      </p:sp>
      <p:sp>
        <p:nvSpPr>
          <p:cNvPr id="6" name="TextBox 5"/>
          <p:cNvSpPr txBox="1"/>
          <p:nvPr/>
        </p:nvSpPr>
        <p:spPr>
          <a:xfrm>
            <a:off x="230872" y="1039169"/>
            <a:ext cx="6602253" cy="1384995"/>
          </a:xfrm>
          <a:prstGeom prst="rect">
            <a:avLst/>
          </a:prstGeom>
          <a:noFill/>
          <a:ln>
            <a:noFill/>
          </a:ln>
        </p:spPr>
        <p:txBody>
          <a:bodyPr wrap="square" rtlCol="0">
            <a:spAutoFit/>
          </a:bodyPr>
          <a:lstStyle/>
          <a:p>
            <a:pPr lvl="0">
              <a:buFont typeface="Arial"/>
              <a:buChar char="•"/>
              <a:tabLst>
                <a:tab pos="268288" algn="l"/>
              </a:tabLst>
            </a:pPr>
            <a:r>
              <a:rPr lang="en-US" sz="2800" dirty="0" smtClean="0">
                <a:solidFill>
                  <a:schemeClr val="accent6">
                    <a:lumMod val="50000"/>
                  </a:schemeClr>
                </a:solidFill>
                <a:effectLst>
                  <a:outerShdw blurRad="50800" dist="38100" dir="2700000">
                    <a:srgbClr val="000000">
                      <a:alpha val="43000"/>
                    </a:srgbClr>
                  </a:outerShdw>
                </a:effectLst>
              </a:rPr>
              <a:t> 	In 1826 the company purchased from 	the government about 2.5 million acres 	(1 million ha) of land for $295 000.</a:t>
            </a:r>
            <a:endParaRPr lang="en-US" dirty="0">
              <a:solidFill>
                <a:schemeClr val="accent6">
                  <a:lumMod val="50000"/>
                </a:schemeClr>
              </a:solidFill>
            </a:endParaRPr>
          </a:p>
        </p:txBody>
      </p:sp>
    </p:spTree>
    <p:extLst>
      <p:ext uri="{BB962C8B-B14F-4D97-AF65-F5344CB8AC3E}">
        <p14:creationId xmlns:p14="http://schemas.microsoft.com/office/powerpoint/2010/main" val="2075862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0872" y="191864"/>
            <a:ext cx="8680109" cy="584776"/>
          </a:xfrm>
          <a:prstGeom prst="rect">
            <a:avLst/>
          </a:prstGeom>
          <a:noFill/>
        </p:spPr>
        <p:txBody>
          <a:bodyPr wrap="square" rtlCol="0">
            <a:spAutoFit/>
          </a:bodyPr>
          <a:lstStyle/>
          <a:p>
            <a:pPr algn="ctr"/>
            <a:r>
              <a:rPr lang="en-US" sz="3200" dirty="0" smtClean="0">
                <a:solidFill>
                  <a:srgbClr val="CCFFCC"/>
                </a:solidFill>
                <a:effectLst>
                  <a:outerShdw blurRad="50800" dist="38100" dir="2700000">
                    <a:srgbClr val="000000">
                      <a:alpha val="43000"/>
                    </a:srgbClr>
                  </a:outerShdw>
                </a:effectLst>
              </a:rPr>
              <a:t>The Family Compact</a:t>
            </a:r>
            <a:endParaRPr lang="en-US" sz="3200" dirty="0">
              <a:solidFill>
                <a:srgbClr val="CCFFCC"/>
              </a:solidFill>
              <a:effectLst>
                <a:outerShdw blurRad="50800" dist="38100" dir="2700000">
                  <a:srgbClr val="000000">
                    <a:alpha val="43000"/>
                  </a:srgbClr>
                </a:outerShdw>
              </a:effectLst>
            </a:endParaRPr>
          </a:p>
        </p:txBody>
      </p:sp>
      <p:sp>
        <p:nvSpPr>
          <p:cNvPr id="8" name="TextBox 7"/>
          <p:cNvSpPr txBox="1"/>
          <p:nvPr/>
        </p:nvSpPr>
        <p:spPr>
          <a:xfrm>
            <a:off x="3979908" y="1078094"/>
            <a:ext cx="5164092" cy="3108544"/>
          </a:xfrm>
          <a:prstGeom prst="rect">
            <a:avLst/>
          </a:prstGeom>
          <a:noFill/>
        </p:spPr>
        <p:txBody>
          <a:bodyPr wrap="square" rtlCol="0">
            <a:spAutoFit/>
          </a:bodyPr>
          <a:lstStyle/>
          <a:p>
            <a:pPr>
              <a:buFont typeface="Arial"/>
              <a:buChar char="•"/>
              <a:tabLst>
                <a:tab pos="268288" algn="l"/>
              </a:tabLst>
            </a:pPr>
            <a:r>
              <a:rPr lang="en-US" sz="2800" dirty="0" smtClean="0">
                <a:solidFill>
                  <a:srgbClr val="CCFFCC"/>
                </a:solidFill>
                <a:effectLst>
                  <a:outerShdw blurRad="50800" dist="38100" dir="2700000">
                    <a:srgbClr val="000000">
                      <a:alpha val="43000"/>
                    </a:srgbClr>
                  </a:outerShdw>
                </a:effectLst>
              </a:rPr>
              <a:t> 	Over time, the Canada 	Company developed a 		reputation for 	mismanagement and 	corruption, and its close 	alliance with the Family 	Compact.</a:t>
            </a:r>
          </a:p>
        </p:txBody>
      </p:sp>
      <p:pic>
        <p:nvPicPr>
          <p:cNvPr id="4" name="Picture 3" descr="canada company.jpg"/>
          <p:cNvPicPr>
            <a:picLocks noChangeAspect="1"/>
          </p:cNvPicPr>
          <p:nvPr/>
        </p:nvPicPr>
        <p:blipFill>
          <a:blip r:embed="rId2"/>
          <a:stretch>
            <a:fillRect/>
          </a:stretch>
        </p:blipFill>
        <p:spPr>
          <a:xfrm>
            <a:off x="230872" y="1078094"/>
            <a:ext cx="3749036" cy="4704673"/>
          </a:xfrm>
          <a:prstGeom prst="rect">
            <a:avLst/>
          </a:prstGeom>
        </p:spPr>
      </p:pic>
      <p:sp>
        <p:nvSpPr>
          <p:cNvPr id="5" name="TextBox 4"/>
          <p:cNvSpPr txBox="1"/>
          <p:nvPr/>
        </p:nvSpPr>
        <p:spPr>
          <a:xfrm>
            <a:off x="3979908" y="4186638"/>
            <a:ext cx="5164092" cy="2523768"/>
          </a:xfrm>
          <a:prstGeom prst="rect">
            <a:avLst/>
          </a:prstGeom>
          <a:noFill/>
        </p:spPr>
        <p:txBody>
          <a:bodyPr wrap="square" rtlCol="0">
            <a:spAutoFit/>
          </a:bodyPr>
          <a:lstStyle/>
          <a:p>
            <a:pPr lvl="0">
              <a:buFont typeface="Arial"/>
              <a:buChar char="•"/>
              <a:tabLst>
                <a:tab pos="268288" algn="l"/>
              </a:tabLst>
            </a:pPr>
            <a:r>
              <a:rPr lang="en-US" sz="2800" dirty="0" smtClean="0">
                <a:solidFill>
                  <a:srgbClr val="CCFFCC"/>
                </a:solidFill>
                <a:effectLst>
                  <a:outerShdw blurRad="50800" dist="38100" dir="2700000">
                    <a:srgbClr val="000000">
                      <a:alpha val="43000"/>
                    </a:srgbClr>
                  </a:outerShdw>
                </a:effectLst>
              </a:rPr>
              <a:t> 	The members of the Family 	Compact made a great deal 	of money on </a:t>
            </a:r>
            <a:r>
              <a:rPr lang="en-US" sz="2800" b="1" i="1" dirty="0" smtClean="0">
                <a:solidFill>
                  <a:srgbClr val="CCFFCC"/>
                </a:solidFill>
                <a:effectLst>
                  <a:outerShdw blurRad="50800" dist="38100" dir="2700000">
                    <a:srgbClr val="000000">
                      <a:alpha val="43000"/>
                    </a:srgbClr>
                  </a:outerShdw>
                </a:effectLst>
              </a:rPr>
              <a:t>land 	speculation </a:t>
            </a:r>
            <a:r>
              <a:rPr lang="en-US" sz="2800" dirty="0" smtClean="0">
                <a:solidFill>
                  <a:srgbClr val="CCFFCC"/>
                </a:solidFill>
                <a:effectLst>
                  <a:outerShdw blurRad="50800" dist="38100" dir="2700000">
                    <a:srgbClr val="000000">
                      <a:alpha val="43000"/>
                    </a:srgbClr>
                  </a:outerShdw>
                </a:effectLst>
              </a:rPr>
              <a:t>and kept the 	best land for themselves.</a:t>
            </a:r>
          </a:p>
          <a:p>
            <a:endParaRPr lang="en-US" dirty="0"/>
          </a:p>
        </p:txBody>
      </p:sp>
    </p:spTree>
    <p:extLst>
      <p:ext uri="{BB962C8B-B14F-4D97-AF65-F5344CB8AC3E}">
        <p14:creationId xmlns:p14="http://schemas.microsoft.com/office/powerpoint/2010/main" val="268548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0872" y="191864"/>
            <a:ext cx="8680109" cy="584776"/>
          </a:xfrm>
          <a:prstGeom prst="rect">
            <a:avLst/>
          </a:prstGeom>
          <a:noFill/>
        </p:spPr>
        <p:txBody>
          <a:bodyPr wrap="square" rtlCol="0">
            <a:spAutoFit/>
          </a:bodyPr>
          <a:lstStyle/>
          <a:p>
            <a:pPr algn="ctr"/>
            <a:r>
              <a:rPr lang="en-US" sz="3200" dirty="0" smtClean="0">
                <a:solidFill>
                  <a:srgbClr val="CCFFCC"/>
                </a:solidFill>
                <a:effectLst>
                  <a:outerShdw blurRad="50800" dist="38100" dir="2700000">
                    <a:srgbClr val="000000">
                      <a:alpha val="43000"/>
                    </a:srgbClr>
                  </a:outerShdw>
                </a:effectLst>
              </a:rPr>
              <a:t>The Family Compact</a:t>
            </a:r>
            <a:endParaRPr lang="en-US" sz="3200" dirty="0">
              <a:solidFill>
                <a:srgbClr val="CCFFCC"/>
              </a:solidFill>
              <a:effectLst>
                <a:outerShdw blurRad="50800" dist="38100" dir="2700000">
                  <a:srgbClr val="000000">
                    <a:alpha val="43000"/>
                  </a:srgbClr>
                </a:outerShdw>
              </a:effectLst>
            </a:endParaRPr>
          </a:p>
        </p:txBody>
      </p:sp>
      <p:sp>
        <p:nvSpPr>
          <p:cNvPr id="8" name="TextBox 7"/>
          <p:cNvSpPr txBox="1"/>
          <p:nvPr/>
        </p:nvSpPr>
        <p:spPr>
          <a:xfrm>
            <a:off x="425014" y="1078094"/>
            <a:ext cx="8458556" cy="2246769"/>
          </a:xfrm>
          <a:prstGeom prst="rect">
            <a:avLst/>
          </a:prstGeom>
          <a:noFill/>
        </p:spPr>
        <p:txBody>
          <a:bodyPr wrap="square" rtlCol="0">
            <a:spAutoFit/>
          </a:bodyPr>
          <a:lstStyle/>
          <a:p>
            <a:r>
              <a:rPr lang="en-US" sz="2800" dirty="0" smtClean="0">
                <a:solidFill>
                  <a:srgbClr val="CCFFCC"/>
                </a:solidFill>
                <a:effectLst>
                  <a:outerShdw blurRad="50800" dist="38100" dir="2700000">
                    <a:srgbClr val="000000">
                      <a:alpha val="43000"/>
                    </a:srgbClr>
                  </a:outerShdw>
                </a:effectLst>
              </a:rPr>
              <a:t>The Family Compact used public funds to benefit themselves. </a:t>
            </a:r>
          </a:p>
          <a:p>
            <a:pPr>
              <a:buFont typeface="Arial"/>
              <a:buChar char="•"/>
              <a:tabLst>
                <a:tab pos="268288" algn="l"/>
              </a:tabLst>
            </a:pPr>
            <a:r>
              <a:rPr lang="en-US" sz="2800" dirty="0" smtClean="0">
                <a:solidFill>
                  <a:srgbClr val="CCFFCC"/>
                </a:solidFill>
                <a:effectLst>
                  <a:outerShdw blurRad="50800" dist="38100" dir="2700000">
                    <a:srgbClr val="000000">
                      <a:alpha val="43000"/>
                    </a:srgbClr>
                  </a:outerShdw>
                </a:effectLst>
              </a:rPr>
              <a:t> 	They improved roads and constructed canals in 	areas where they had farms, businesses and 	factories. </a:t>
            </a:r>
            <a:endParaRPr lang="en-US" sz="2800" dirty="0">
              <a:solidFill>
                <a:srgbClr val="CCFFCC"/>
              </a:solidFill>
              <a:effectLst>
                <a:outerShdw blurRad="50800" dist="38100" dir="2700000">
                  <a:srgbClr val="000000">
                    <a:alpha val="43000"/>
                  </a:srgbClr>
                </a:outerShdw>
              </a:effectLst>
            </a:endParaRPr>
          </a:p>
        </p:txBody>
      </p:sp>
      <p:sp>
        <p:nvSpPr>
          <p:cNvPr id="5" name="TextBox 4"/>
          <p:cNvSpPr txBox="1"/>
          <p:nvPr/>
        </p:nvSpPr>
        <p:spPr>
          <a:xfrm>
            <a:off x="425013" y="3324863"/>
            <a:ext cx="4163197" cy="2246769"/>
          </a:xfrm>
          <a:prstGeom prst="rect">
            <a:avLst/>
          </a:prstGeom>
          <a:noFill/>
        </p:spPr>
        <p:txBody>
          <a:bodyPr wrap="square" rtlCol="0">
            <a:spAutoFit/>
          </a:bodyPr>
          <a:lstStyle/>
          <a:p>
            <a:pPr>
              <a:buFont typeface="Arial"/>
              <a:buChar char="•"/>
              <a:tabLst>
                <a:tab pos="268288" algn="l"/>
              </a:tabLst>
            </a:pPr>
            <a:r>
              <a:rPr lang="en-US" sz="2800" dirty="0" smtClean="0">
                <a:solidFill>
                  <a:srgbClr val="CCFFCC"/>
                </a:solidFill>
                <a:effectLst>
                  <a:outerShdw blurRad="50800" dist="38100" dir="2700000">
                    <a:srgbClr val="000000">
                      <a:alpha val="43000"/>
                    </a:srgbClr>
                  </a:outerShdw>
                </a:effectLst>
              </a:rPr>
              <a:t> 	The </a:t>
            </a:r>
            <a:r>
              <a:rPr lang="en-US" sz="2800" b="1" dirty="0" err="1" smtClean="0">
                <a:solidFill>
                  <a:srgbClr val="CCFFCC"/>
                </a:solidFill>
                <a:effectLst>
                  <a:outerShdw blurRad="50800" dist="38100" dir="2700000">
                    <a:srgbClr val="000000">
                      <a:alpha val="43000"/>
                    </a:srgbClr>
                  </a:outerShdw>
                </a:effectLst>
              </a:rPr>
              <a:t>Welland</a:t>
            </a:r>
            <a:r>
              <a:rPr lang="en-US" sz="2800" b="1" dirty="0" smtClean="0">
                <a:solidFill>
                  <a:srgbClr val="CCFFCC"/>
                </a:solidFill>
                <a:effectLst>
                  <a:outerShdw blurRad="50800" dist="38100" dir="2700000">
                    <a:srgbClr val="000000">
                      <a:alpha val="43000"/>
                    </a:srgbClr>
                  </a:outerShdw>
                </a:effectLst>
              </a:rPr>
              <a:t> Canal </a:t>
            </a:r>
            <a:r>
              <a:rPr lang="en-US" sz="2800" dirty="0" smtClean="0">
                <a:solidFill>
                  <a:srgbClr val="CCFFCC"/>
                </a:solidFill>
                <a:effectLst>
                  <a:outerShdw blurRad="50800" dist="38100" dir="2700000">
                    <a:srgbClr val="000000">
                      <a:alpha val="43000"/>
                    </a:srgbClr>
                  </a:outerShdw>
                </a:effectLst>
              </a:rPr>
              <a:t>	was one such project, 	which created a lifeline 	of trade into the heart 	of North America.</a:t>
            </a:r>
          </a:p>
        </p:txBody>
      </p:sp>
      <p:pic>
        <p:nvPicPr>
          <p:cNvPr id="6" name="Picture 5" descr="great_lakes_map_200.gif"/>
          <p:cNvPicPr>
            <a:picLocks noChangeAspect="1"/>
          </p:cNvPicPr>
          <p:nvPr/>
        </p:nvPicPr>
        <p:blipFill>
          <a:blip r:embed="rId2"/>
          <a:stretch>
            <a:fillRect/>
          </a:stretch>
        </p:blipFill>
        <p:spPr>
          <a:xfrm>
            <a:off x="4588210" y="3092312"/>
            <a:ext cx="4189714" cy="2889458"/>
          </a:xfrm>
          <a:prstGeom prst="rect">
            <a:avLst/>
          </a:prstGeom>
        </p:spPr>
      </p:pic>
    </p:spTree>
    <p:extLst>
      <p:ext uri="{BB962C8B-B14F-4D97-AF65-F5344CB8AC3E}">
        <p14:creationId xmlns:p14="http://schemas.microsoft.com/office/powerpoint/2010/main" val="429424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91863"/>
            <a:ext cx="2115303" cy="1569660"/>
          </a:xfrm>
          <a:prstGeom prst="rect">
            <a:avLst/>
          </a:prstGeom>
          <a:noFill/>
        </p:spPr>
        <p:txBody>
          <a:bodyPr wrap="square" rtlCol="0">
            <a:spAutoFit/>
          </a:bodyPr>
          <a:lstStyle/>
          <a:p>
            <a:pPr algn="ctr"/>
            <a:r>
              <a:rPr lang="en-US" sz="3200" dirty="0" smtClean="0">
                <a:solidFill>
                  <a:srgbClr val="CCFFCC"/>
                </a:solidFill>
                <a:effectLst>
                  <a:outerShdw blurRad="50800" dist="38100" dir="2700000">
                    <a:srgbClr val="000000">
                      <a:alpha val="43000"/>
                    </a:srgbClr>
                  </a:outerShdw>
                </a:effectLst>
              </a:rPr>
              <a:t>The Family Compact</a:t>
            </a:r>
            <a:endParaRPr lang="en-US" sz="3200" dirty="0">
              <a:solidFill>
                <a:srgbClr val="CCFFCC"/>
              </a:solidFill>
              <a:effectLst>
                <a:outerShdw blurRad="50800" dist="38100" dir="2700000">
                  <a:srgbClr val="000000">
                    <a:alpha val="43000"/>
                  </a:srgbClr>
                </a:outerShdw>
              </a:effectLst>
            </a:endParaRPr>
          </a:p>
        </p:txBody>
      </p:sp>
      <p:pic>
        <p:nvPicPr>
          <p:cNvPr id="5" name="Picture 4" descr="Welland Canal Details.gif"/>
          <p:cNvPicPr>
            <a:picLocks noChangeAspect="1"/>
          </p:cNvPicPr>
          <p:nvPr/>
        </p:nvPicPr>
        <p:blipFill>
          <a:blip r:embed="rId2"/>
          <a:stretch>
            <a:fillRect/>
          </a:stretch>
        </p:blipFill>
        <p:spPr>
          <a:xfrm>
            <a:off x="2115303" y="0"/>
            <a:ext cx="7028697" cy="6858000"/>
          </a:xfrm>
          <a:prstGeom prst="rect">
            <a:avLst/>
          </a:prstGeom>
        </p:spPr>
      </p:pic>
    </p:spTree>
    <p:extLst>
      <p:ext uri="{BB962C8B-B14F-4D97-AF65-F5344CB8AC3E}">
        <p14:creationId xmlns:p14="http://schemas.microsoft.com/office/powerpoint/2010/main" val="135289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0872" y="191864"/>
            <a:ext cx="8680109" cy="584776"/>
          </a:xfrm>
          <a:prstGeom prst="rect">
            <a:avLst/>
          </a:prstGeom>
          <a:noFill/>
        </p:spPr>
        <p:txBody>
          <a:bodyPr wrap="square" rtlCol="0">
            <a:spAutoFit/>
          </a:bodyPr>
          <a:lstStyle/>
          <a:p>
            <a:pPr algn="ctr"/>
            <a:r>
              <a:rPr lang="en-US" sz="3200" dirty="0" smtClean="0">
                <a:solidFill>
                  <a:srgbClr val="CCFFCC"/>
                </a:solidFill>
                <a:effectLst>
                  <a:outerShdw blurRad="50800" dist="38100" dir="2700000">
                    <a:srgbClr val="000000">
                      <a:alpha val="43000"/>
                    </a:srgbClr>
                  </a:outerShdw>
                </a:effectLst>
              </a:rPr>
              <a:t>Colonial Oligarchy</a:t>
            </a:r>
            <a:endParaRPr lang="en-US" sz="3200" dirty="0">
              <a:solidFill>
                <a:srgbClr val="CCFFCC"/>
              </a:solidFill>
              <a:effectLst>
                <a:outerShdw blurRad="50800" dist="38100" dir="2700000">
                  <a:srgbClr val="000000">
                    <a:alpha val="43000"/>
                  </a:srgbClr>
                </a:outerShdw>
              </a:effectLst>
            </a:endParaRPr>
          </a:p>
        </p:txBody>
      </p:sp>
      <p:sp>
        <p:nvSpPr>
          <p:cNvPr id="8" name="TextBox 7"/>
          <p:cNvSpPr txBox="1"/>
          <p:nvPr/>
        </p:nvSpPr>
        <p:spPr>
          <a:xfrm>
            <a:off x="425014" y="776640"/>
            <a:ext cx="8458556" cy="1815882"/>
          </a:xfrm>
          <a:prstGeom prst="rect">
            <a:avLst/>
          </a:prstGeom>
          <a:noFill/>
        </p:spPr>
        <p:txBody>
          <a:bodyPr wrap="square" rtlCol="0">
            <a:spAutoFit/>
          </a:bodyPr>
          <a:lstStyle/>
          <a:p>
            <a:r>
              <a:rPr lang="en-US" sz="2800" b="1" dirty="0" smtClean="0">
                <a:solidFill>
                  <a:srgbClr val="CCFFCC"/>
                </a:solidFill>
                <a:effectLst>
                  <a:outerShdw blurRad="50800" dist="38100" dir="2700000">
                    <a:srgbClr val="000000">
                      <a:alpha val="43000"/>
                    </a:srgbClr>
                  </a:outerShdw>
                </a:effectLst>
              </a:rPr>
              <a:t>The Family Compact</a:t>
            </a:r>
            <a:r>
              <a:rPr lang="en-US" sz="2800" dirty="0" smtClean="0">
                <a:solidFill>
                  <a:srgbClr val="CCFFCC"/>
                </a:solidFill>
                <a:effectLst>
                  <a:outerShdw blurRad="50800" dist="38100" dir="2700000">
                    <a:srgbClr val="000000">
                      <a:alpha val="43000"/>
                    </a:srgbClr>
                  </a:outerShdw>
                </a:effectLst>
              </a:rPr>
              <a:t> was an exclusive, closed </a:t>
            </a:r>
            <a:r>
              <a:rPr lang="en-US" sz="2800" b="1" i="1" dirty="0" smtClean="0">
                <a:solidFill>
                  <a:srgbClr val="FFFF00"/>
                </a:solidFill>
                <a:effectLst>
                  <a:outerShdw blurRad="50800" dist="38100" dir="2700000">
                    <a:srgbClr val="000000">
                      <a:alpha val="43000"/>
                    </a:srgbClr>
                  </a:outerShdw>
                </a:effectLst>
              </a:rPr>
              <a:t>oligarchy</a:t>
            </a:r>
            <a:r>
              <a:rPr lang="en-US" sz="2800" dirty="0" smtClean="0">
                <a:solidFill>
                  <a:srgbClr val="CCFFCC"/>
                </a:solidFill>
                <a:effectLst>
                  <a:outerShdw blurRad="50800" dist="38100" dir="2700000">
                    <a:srgbClr val="000000">
                      <a:alpha val="43000"/>
                    </a:srgbClr>
                  </a:outerShdw>
                </a:effectLst>
              </a:rPr>
              <a:t> of wealthy, Anglican, conservative, elite landowners, administrators, churchmen and businessmen. </a:t>
            </a:r>
          </a:p>
        </p:txBody>
      </p:sp>
      <p:pic>
        <p:nvPicPr>
          <p:cNvPr id="5" name="Picture 4" descr="firstleg.jpg"/>
          <p:cNvPicPr>
            <a:picLocks noChangeAspect="1"/>
          </p:cNvPicPr>
          <p:nvPr/>
        </p:nvPicPr>
        <p:blipFill>
          <a:blip r:embed="rId2"/>
          <a:stretch>
            <a:fillRect/>
          </a:stretch>
        </p:blipFill>
        <p:spPr>
          <a:xfrm>
            <a:off x="531585" y="2735207"/>
            <a:ext cx="5506605" cy="3934558"/>
          </a:xfrm>
          <a:prstGeom prst="rect">
            <a:avLst/>
          </a:prstGeom>
        </p:spPr>
      </p:pic>
      <p:sp>
        <p:nvSpPr>
          <p:cNvPr id="6" name="TextBox 5"/>
          <p:cNvSpPr txBox="1"/>
          <p:nvPr/>
        </p:nvSpPr>
        <p:spPr>
          <a:xfrm>
            <a:off x="6154466" y="3507815"/>
            <a:ext cx="2729104" cy="2092881"/>
          </a:xfrm>
          <a:prstGeom prst="rect">
            <a:avLst/>
          </a:prstGeom>
          <a:noFill/>
        </p:spPr>
        <p:txBody>
          <a:bodyPr wrap="square" rtlCol="0">
            <a:spAutoFit/>
          </a:bodyPr>
          <a:lstStyle/>
          <a:p>
            <a:pPr lvl="0">
              <a:buFont typeface="Arial"/>
              <a:buChar char="•"/>
              <a:tabLst>
                <a:tab pos="266700" algn="l"/>
              </a:tabLst>
            </a:pPr>
            <a:r>
              <a:rPr lang="en-US" sz="2800" dirty="0" smtClean="0">
                <a:solidFill>
                  <a:srgbClr val="CCFFCC"/>
                </a:solidFill>
                <a:effectLst>
                  <a:outerShdw blurRad="50800" dist="38100" dir="2700000">
                    <a:srgbClr val="000000">
                      <a:alpha val="43000"/>
                    </a:srgbClr>
                  </a:outerShdw>
                </a:effectLst>
              </a:rPr>
              <a:t> 	The group 	was </a:t>
            </a:r>
            <a:r>
              <a:rPr lang="en-US" sz="2800" dirty="0" err="1" smtClean="0">
                <a:solidFill>
                  <a:srgbClr val="CCFFCC"/>
                </a:solidFill>
                <a:effectLst>
                  <a:outerShdw blurRad="50800" dist="38100" dir="2700000">
                    <a:srgbClr val="000000">
                      <a:alpha val="43000"/>
                    </a:srgbClr>
                  </a:outerShdw>
                </a:effectLst>
              </a:rPr>
              <a:t>centred</a:t>
            </a:r>
            <a:r>
              <a:rPr lang="en-US" sz="2800" dirty="0" smtClean="0">
                <a:solidFill>
                  <a:srgbClr val="CCFFCC"/>
                </a:solidFill>
                <a:effectLst>
                  <a:outerShdw blurRad="50800" dist="38100" dir="2700000">
                    <a:srgbClr val="000000">
                      <a:alpha val="43000"/>
                    </a:srgbClr>
                  </a:outerShdw>
                </a:effectLst>
              </a:rPr>
              <a:t> in 	Toronto, then 	called York. </a:t>
            </a:r>
          </a:p>
          <a:p>
            <a:endParaRPr lang="en-US" dirty="0"/>
          </a:p>
        </p:txBody>
      </p:sp>
    </p:spTree>
    <p:extLst>
      <p:ext uri="{BB962C8B-B14F-4D97-AF65-F5344CB8AC3E}">
        <p14:creationId xmlns:p14="http://schemas.microsoft.com/office/powerpoint/2010/main" val="544632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hooner_Ann_and_Jane,_on_the_first_transit_of_the_first_Welland_Canal.jpg"/>
          <p:cNvPicPr>
            <a:picLocks noChangeAspect="1"/>
          </p:cNvPicPr>
          <p:nvPr/>
        </p:nvPicPr>
        <p:blipFill>
          <a:blip r:embed="rId2"/>
          <a:stretch>
            <a:fillRect/>
          </a:stretch>
        </p:blipFill>
        <p:spPr>
          <a:xfrm>
            <a:off x="564603" y="937476"/>
            <a:ext cx="8017376" cy="5920524"/>
          </a:xfrm>
          <a:prstGeom prst="rect">
            <a:avLst/>
          </a:prstGeom>
        </p:spPr>
      </p:pic>
      <p:sp>
        <p:nvSpPr>
          <p:cNvPr id="7" name="Process 6"/>
          <p:cNvSpPr/>
          <p:nvPr/>
        </p:nvSpPr>
        <p:spPr>
          <a:xfrm>
            <a:off x="564603" y="937477"/>
            <a:ext cx="8017376" cy="523220"/>
          </a:xfrm>
          <a:prstGeom prst="flowChartProcess">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30872" y="191864"/>
            <a:ext cx="8680109" cy="584776"/>
          </a:xfrm>
          <a:prstGeom prst="rect">
            <a:avLst/>
          </a:prstGeom>
          <a:noFill/>
        </p:spPr>
        <p:txBody>
          <a:bodyPr wrap="square" rtlCol="0">
            <a:spAutoFit/>
          </a:bodyPr>
          <a:lstStyle/>
          <a:p>
            <a:pPr algn="ctr"/>
            <a:r>
              <a:rPr lang="en-US" sz="3200" dirty="0" smtClean="0">
                <a:solidFill>
                  <a:srgbClr val="CCFFCC"/>
                </a:solidFill>
                <a:effectLst>
                  <a:outerShdw blurRad="50800" dist="38100" dir="2700000">
                    <a:srgbClr val="000000">
                      <a:alpha val="43000"/>
                    </a:srgbClr>
                  </a:outerShdw>
                </a:effectLst>
              </a:rPr>
              <a:t>The Family Compact</a:t>
            </a:r>
            <a:endParaRPr lang="en-US" sz="3200" dirty="0">
              <a:solidFill>
                <a:srgbClr val="CCFFCC"/>
              </a:solidFill>
              <a:effectLst>
                <a:outerShdw blurRad="50800" dist="38100" dir="2700000">
                  <a:srgbClr val="000000">
                    <a:alpha val="43000"/>
                  </a:srgbClr>
                </a:outerShdw>
              </a:effectLst>
            </a:endParaRPr>
          </a:p>
        </p:txBody>
      </p:sp>
      <p:sp>
        <p:nvSpPr>
          <p:cNvPr id="8" name="TextBox 7"/>
          <p:cNvSpPr txBox="1"/>
          <p:nvPr/>
        </p:nvSpPr>
        <p:spPr>
          <a:xfrm>
            <a:off x="564603" y="937476"/>
            <a:ext cx="8017376" cy="523220"/>
          </a:xfrm>
          <a:prstGeom prst="rect">
            <a:avLst/>
          </a:prstGeom>
          <a:noFill/>
          <a:ln>
            <a:noFill/>
          </a:ln>
        </p:spPr>
        <p:txBody>
          <a:bodyPr wrap="square" rtlCol="0">
            <a:spAutoFit/>
          </a:bodyPr>
          <a:lstStyle/>
          <a:p>
            <a:r>
              <a:rPr lang="en-US" sz="2800" dirty="0" smtClean="0">
                <a:solidFill>
                  <a:schemeClr val="accent6">
                    <a:lumMod val="50000"/>
                  </a:schemeClr>
                </a:solidFill>
                <a:effectLst>
                  <a:outerShdw blurRad="50800" dist="38100" dir="2700000">
                    <a:srgbClr val="000000">
                      <a:alpha val="43000"/>
                    </a:srgbClr>
                  </a:outerShdw>
                </a:effectLst>
              </a:rPr>
              <a:t>The first </a:t>
            </a:r>
            <a:r>
              <a:rPr lang="en-US" sz="2800" dirty="0" err="1" smtClean="0">
                <a:solidFill>
                  <a:schemeClr val="accent6">
                    <a:lumMod val="50000"/>
                  </a:schemeClr>
                </a:solidFill>
                <a:effectLst>
                  <a:outerShdw blurRad="50800" dist="38100" dir="2700000">
                    <a:srgbClr val="000000">
                      <a:alpha val="43000"/>
                    </a:srgbClr>
                  </a:outerShdw>
                </a:effectLst>
              </a:rPr>
              <a:t>Welland</a:t>
            </a:r>
            <a:r>
              <a:rPr lang="en-US" sz="2800" dirty="0" smtClean="0">
                <a:solidFill>
                  <a:schemeClr val="accent6">
                    <a:lumMod val="50000"/>
                  </a:schemeClr>
                </a:solidFill>
                <a:effectLst>
                  <a:outerShdw blurRad="50800" dist="38100" dir="2700000">
                    <a:srgbClr val="000000">
                      <a:alpha val="43000"/>
                    </a:srgbClr>
                  </a:outerShdw>
                </a:effectLst>
              </a:rPr>
              <a:t> Canal opened in 1829.</a:t>
            </a:r>
            <a:endParaRPr lang="en-US" sz="2800" dirty="0">
              <a:solidFill>
                <a:schemeClr val="accent6">
                  <a:lumMod val="50000"/>
                </a:schemeClr>
              </a:solidFill>
              <a:effectLst>
                <a:outerShdw blurRad="50800" dist="38100" dir="2700000">
                  <a:srgbClr val="000000">
                    <a:alpha val="43000"/>
                  </a:srgbClr>
                </a:outerShdw>
              </a:effectLst>
            </a:endParaRPr>
          </a:p>
        </p:txBody>
      </p:sp>
    </p:spTree>
    <p:extLst>
      <p:ext uri="{BB962C8B-B14F-4D97-AF65-F5344CB8AC3E}">
        <p14:creationId xmlns:p14="http://schemas.microsoft.com/office/powerpoint/2010/main" val="4180259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0872" y="191864"/>
            <a:ext cx="8680109" cy="584776"/>
          </a:xfrm>
          <a:prstGeom prst="rect">
            <a:avLst/>
          </a:prstGeom>
          <a:noFill/>
        </p:spPr>
        <p:txBody>
          <a:bodyPr wrap="square" rtlCol="0">
            <a:spAutoFit/>
          </a:bodyPr>
          <a:lstStyle/>
          <a:p>
            <a:pPr algn="ctr"/>
            <a:r>
              <a:rPr lang="en-US" sz="3200" dirty="0" smtClean="0">
                <a:solidFill>
                  <a:srgbClr val="CCFFCC"/>
                </a:solidFill>
                <a:effectLst>
                  <a:outerShdw blurRad="50800" dist="38100" dir="2700000">
                    <a:srgbClr val="000000">
                      <a:alpha val="43000"/>
                    </a:srgbClr>
                  </a:outerShdw>
                </a:effectLst>
              </a:rPr>
              <a:t>The Family Compact</a:t>
            </a:r>
            <a:endParaRPr lang="en-US" sz="3200" dirty="0">
              <a:solidFill>
                <a:srgbClr val="CCFFCC"/>
              </a:solidFill>
              <a:effectLst>
                <a:outerShdw blurRad="50800" dist="38100" dir="2700000">
                  <a:srgbClr val="000000">
                    <a:alpha val="43000"/>
                  </a:srgbClr>
                </a:outerShdw>
              </a:effectLst>
            </a:endParaRPr>
          </a:p>
        </p:txBody>
      </p:sp>
      <p:sp>
        <p:nvSpPr>
          <p:cNvPr id="8" name="TextBox 7"/>
          <p:cNvSpPr txBox="1"/>
          <p:nvPr/>
        </p:nvSpPr>
        <p:spPr>
          <a:xfrm>
            <a:off x="564603" y="776640"/>
            <a:ext cx="8017376" cy="954107"/>
          </a:xfrm>
          <a:prstGeom prst="rect">
            <a:avLst/>
          </a:prstGeom>
          <a:noFill/>
          <a:ln>
            <a:noFill/>
          </a:ln>
        </p:spPr>
        <p:txBody>
          <a:bodyPr wrap="square" rtlCol="0">
            <a:spAutoFit/>
          </a:bodyPr>
          <a:lstStyle/>
          <a:p>
            <a:r>
              <a:rPr lang="en-US" sz="2800" dirty="0" smtClean="0">
                <a:solidFill>
                  <a:srgbClr val="CCFFCC"/>
                </a:solidFill>
                <a:effectLst>
                  <a:outerShdw blurRad="50800" dist="38100" dir="2700000">
                    <a:srgbClr val="000000">
                      <a:alpha val="43000"/>
                    </a:srgbClr>
                  </a:outerShdw>
                </a:effectLst>
              </a:rPr>
              <a:t>This achievement is attributed to a St. </a:t>
            </a:r>
            <a:r>
              <a:rPr lang="en-US" sz="2800" dirty="0" err="1" smtClean="0">
                <a:solidFill>
                  <a:srgbClr val="CCFFCC"/>
                </a:solidFill>
                <a:effectLst>
                  <a:outerShdw blurRad="50800" dist="38100" dir="2700000">
                    <a:srgbClr val="000000">
                      <a:alpha val="43000"/>
                    </a:srgbClr>
                  </a:outerShdw>
                </a:effectLst>
              </a:rPr>
              <a:t>Catharines</a:t>
            </a:r>
            <a:r>
              <a:rPr lang="en-US" sz="2800" dirty="0" smtClean="0">
                <a:solidFill>
                  <a:srgbClr val="CCFFCC"/>
                </a:solidFill>
                <a:effectLst>
                  <a:outerShdw blurRad="50800" dist="38100" dir="2700000">
                    <a:srgbClr val="000000">
                      <a:alpha val="43000"/>
                    </a:srgbClr>
                  </a:outerShdw>
                </a:effectLst>
              </a:rPr>
              <a:t> businessman, William Hamilton Merritt. </a:t>
            </a:r>
            <a:endParaRPr lang="en-US" sz="2800" dirty="0">
              <a:solidFill>
                <a:schemeClr val="accent6">
                  <a:lumMod val="50000"/>
                </a:schemeClr>
              </a:solidFill>
              <a:effectLst>
                <a:outerShdw blurRad="50800" dist="38100" dir="2700000">
                  <a:srgbClr val="000000">
                    <a:alpha val="43000"/>
                  </a:srgbClr>
                </a:outerShdw>
              </a:effectLst>
            </a:endParaRPr>
          </a:p>
        </p:txBody>
      </p:sp>
      <p:pic>
        <p:nvPicPr>
          <p:cNvPr id="10" name="Picture 9" descr="port 1.jpg"/>
          <p:cNvPicPr>
            <a:picLocks noChangeAspect="1"/>
          </p:cNvPicPr>
          <p:nvPr/>
        </p:nvPicPr>
        <p:blipFill>
          <a:blip r:embed="rId2"/>
          <a:stretch>
            <a:fillRect/>
          </a:stretch>
        </p:blipFill>
        <p:spPr>
          <a:xfrm>
            <a:off x="450398" y="1833578"/>
            <a:ext cx="6275401" cy="4933492"/>
          </a:xfrm>
          <a:prstGeom prst="rect">
            <a:avLst/>
          </a:prstGeom>
        </p:spPr>
      </p:pic>
      <p:pic>
        <p:nvPicPr>
          <p:cNvPr id="5" name="Picture 4" descr="Welland_Canal_-_First_Canal_open_notice.gif"/>
          <p:cNvPicPr>
            <a:picLocks noChangeAspect="1"/>
          </p:cNvPicPr>
          <p:nvPr/>
        </p:nvPicPr>
        <p:blipFill>
          <a:blip r:embed="rId3"/>
          <a:stretch>
            <a:fillRect/>
          </a:stretch>
        </p:blipFill>
        <p:spPr>
          <a:xfrm>
            <a:off x="6115610" y="2210388"/>
            <a:ext cx="2795371" cy="2476397"/>
          </a:xfrm>
          <a:prstGeom prst="rect">
            <a:avLst/>
          </a:prstGeom>
        </p:spPr>
      </p:pic>
    </p:spTree>
    <p:extLst>
      <p:ext uri="{BB962C8B-B14F-4D97-AF65-F5344CB8AC3E}">
        <p14:creationId xmlns:p14="http://schemas.microsoft.com/office/powerpoint/2010/main" val="3502424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0872" y="191863"/>
            <a:ext cx="8712198" cy="584776"/>
          </a:xfrm>
          <a:prstGeom prst="rect">
            <a:avLst/>
          </a:prstGeom>
          <a:noFill/>
        </p:spPr>
        <p:txBody>
          <a:bodyPr wrap="square" rtlCol="0">
            <a:spAutoFit/>
          </a:bodyPr>
          <a:lstStyle/>
          <a:p>
            <a:pPr algn="ctr"/>
            <a:r>
              <a:rPr lang="en-US" sz="3200" dirty="0" smtClean="0">
                <a:solidFill>
                  <a:srgbClr val="CCFFCC"/>
                </a:solidFill>
                <a:effectLst>
                  <a:outerShdw blurRad="50800" dist="38100" dir="2700000">
                    <a:srgbClr val="000000">
                      <a:alpha val="43000"/>
                    </a:srgbClr>
                  </a:outerShdw>
                </a:effectLst>
              </a:rPr>
              <a:t>The Family Compact</a:t>
            </a:r>
            <a:endParaRPr lang="en-US" sz="3200" dirty="0">
              <a:solidFill>
                <a:srgbClr val="CCFFCC"/>
              </a:solidFill>
              <a:effectLst>
                <a:outerShdw blurRad="50800" dist="38100" dir="2700000">
                  <a:srgbClr val="000000">
                    <a:alpha val="43000"/>
                  </a:srgbClr>
                </a:outerShdw>
              </a:effectLst>
            </a:endParaRPr>
          </a:p>
        </p:txBody>
      </p:sp>
      <p:sp>
        <p:nvSpPr>
          <p:cNvPr id="9" name="Rectangle 8"/>
          <p:cNvSpPr/>
          <p:nvPr/>
        </p:nvSpPr>
        <p:spPr>
          <a:xfrm>
            <a:off x="230872" y="923577"/>
            <a:ext cx="8712198" cy="1384038"/>
          </a:xfrm>
          <a:prstGeom prst="rect">
            <a:avLst/>
          </a:prstGeom>
        </p:spPr>
        <p:txBody>
          <a:bodyPr wrap="square">
            <a:spAutoFit/>
          </a:bodyPr>
          <a:lstStyle/>
          <a:p>
            <a:pPr>
              <a:buFont typeface="Arial"/>
              <a:buChar char="•"/>
              <a:tabLst>
                <a:tab pos="266700" algn="l"/>
              </a:tabLst>
            </a:pPr>
            <a:r>
              <a:rPr lang="en-US" sz="2800" dirty="0" smtClean="0">
                <a:solidFill>
                  <a:srgbClr val="CCFFCC"/>
                </a:solidFill>
                <a:effectLst>
                  <a:outerShdw blurRad="50800" dist="38100" dir="2700000">
                    <a:srgbClr val="000000">
                      <a:alpha val="43000"/>
                    </a:srgbClr>
                  </a:outerShdw>
                </a:effectLst>
              </a:rPr>
              <a:t> 	The idea arose from his plan to connect the water of 	the </a:t>
            </a:r>
            <a:r>
              <a:rPr lang="en-US" sz="2800" dirty="0" err="1" smtClean="0">
                <a:solidFill>
                  <a:srgbClr val="CCFFCC"/>
                </a:solidFill>
                <a:effectLst>
                  <a:outerShdw blurRad="50800" dist="38100" dir="2700000">
                    <a:srgbClr val="000000">
                      <a:alpha val="43000"/>
                    </a:srgbClr>
                  </a:outerShdw>
                </a:effectLst>
              </a:rPr>
              <a:t>Welland</a:t>
            </a:r>
            <a:r>
              <a:rPr lang="en-US" sz="2800" dirty="0" smtClean="0">
                <a:solidFill>
                  <a:srgbClr val="CCFFCC"/>
                </a:solidFill>
                <a:effectLst>
                  <a:outerShdw blurRad="50800" dist="38100" dir="2700000">
                    <a:srgbClr val="000000">
                      <a:alpha val="43000"/>
                    </a:srgbClr>
                  </a:outerShdw>
                </a:effectLst>
              </a:rPr>
              <a:t> River to Twelve Mile Creek to provide 	water for his grist mills.</a:t>
            </a:r>
            <a:endParaRPr lang="en-US" dirty="0"/>
          </a:p>
        </p:txBody>
      </p:sp>
      <p:pic>
        <p:nvPicPr>
          <p:cNvPr id="5" name="Picture 4" descr="welland-canal-ships.jpg"/>
          <p:cNvPicPr>
            <a:picLocks noChangeAspect="1"/>
          </p:cNvPicPr>
          <p:nvPr/>
        </p:nvPicPr>
        <p:blipFill>
          <a:blip r:embed="rId2"/>
          <a:stretch>
            <a:fillRect/>
          </a:stretch>
        </p:blipFill>
        <p:spPr>
          <a:xfrm>
            <a:off x="435097" y="2920482"/>
            <a:ext cx="3676650" cy="2857500"/>
          </a:xfrm>
          <a:prstGeom prst="rect">
            <a:avLst/>
          </a:prstGeom>
        </p:spPr>
      </p:pic>
      <p:pic>
        <p:nvPicPr>
          <p:cNvPr id="7" name="Picture 6" descr="welland-canal-merritton.jpg"/>
          <p:cNvPicPr>
            <a:picLocks noChangeAspect="1"/>
          </p:cNvPicPr>
          <p:nvPr/>
        </p:nvPicPr>
        <p:blipFill>
          <a:blip r:embed="rId3"/>
          <a:stretch>
            <a:fillRect/>
          </a:stretch>
        </p:blipFill>
        <p:spPr>
          <a:xfrm>
            <a:off x="3970072" y="2558053"/>
            <a:ext cx="4865670" cy="3649253"/>
          </a:xfrm>
          <a:prstGeom prst="rect">
            <a:avLst/>
          </a:prstGeom>
        </p:spPr>
      </p:pic>
      <p:sp>
        <p:nvSpPr>
          <p:cNvPr id="8" name="TextBox 7"/>
          <p:cNvSpPr txBox="1"/>
          <p:nvPr/>
        </p:nvSpPr>
        <p:spPr>
          <a:xfrm>
            <a:off x="3970072" y="6207306"/>
            <a:ext cx="4865670" cy="400110"/>
          </a:xfrm>
          <a:prstGeom prst="rect">
            <a:avLst/>
          </a:prstGeom>
          <a:noFill/>
        </p:spPr>
        <p:txBody>
          <a:bodyPr wrap="square" rtlCol="0">
            <a:spAutoFit/>
          </a:bodyPr>
          <a:lstStyle/>
          <a:p>
            <a:pPr algn="ctr"/>
            <a:r>
              <a:rPr lang="en-US" sz="2000" dirty="0" err="1" smtClean="0">
                <a:solidFill>
                  <a:srgbClr val="CCFFCC"/>
                </a:solidFill>
                <a:effectLst>
                  <a:outerShdw blurRad="50800" dist="38100" dir="2700000">
                    <a:srgbClr val="000000">
                      <a:alpha val="43000"/>
                    </a:srgbClr>
                  </a:outerShdw>
                </a:effectLst>
              </a:rPr>
              <a:t>Welland</a:t>
            </a:r>
            <a:r>
              <a:rPr lang="en-US" sz="2000" dirty="0" smtClean="0">
                <a:solidFill>
                  <a:srgbClr val="CCFFCC"/>
                </a:solidFill>
                <a:effectLst>
                  <a:outerShdw blurRad="50800" dist="38100" dir="2700000">
                    <a:srgbClr val="000000">
                      <a:alpha val="43000"/>
                    </a:srgbClr>
                  </a:outerShdw>
                </a:effectLst>
              </a:rPr>
              <a:t> Canal lock, built in 1820s.</a:t>
            </a:r>
          </a:p>
        </p:txBody>
      </p:sp>
      <p:sp>
        <p:nvSpPr>
          <p:cNvPr id="10" name="TextBox 9"/>
          <p:cNvSpPr txBox="1"/>
          <p:nvPr/>
        </p:nvSpPr>
        <p:spPr>
          <a:xfrm>
            <a:off x="435097" y="5777982"/>
            <a:ext cx="3534975" cy="400110"/>
          </a:xfrm>
          <a:prstGeom prst="rect">
            <a:avLst/>
          </a:prstGeom>
          <a:noFill/>
        </p:spPr>
        <p:txBody>
          <a:bodyPr wrap="square" rtlCol="0">
            <a:spAutoFit/>
          </a:bodyPr>
          <a:lstStyle/>
          <a:p>
            <a:pPr algn="ctr"/>
            <a:r>
              <a:rPr lang="en-US" sz="2000" dirty="0" err="1" smtClean="0">
                <a:solidFill>
                  <a:srgbClr val="CCFFCC"/>
                </a:solidFill>
                <a:effectLst>
                  <a:outerShdw blurRad="50800" dist="38100" dir="2700000">
                    <a:srgbClr val="000000">
                      <a:alpha val="43000"/>
                    </a:srgbClr>
                  </a:outerShdw>
                </a:effectLst>
              </a:rPr>
              <a:t>Welland</a:t>
            </a:r>
            <a:r>
              <a:rPr lang="en-US" sz="2000" dirty="0" smtClean="0">
                <a:solidFill>
                  <a:srgbClr val="CCFFCC"/>
                </a:solidFill>
                <a:effectLst>
                  <a:outerShdw blurRad="50800" dist="38100" dir="2700000">
                    <a:srgbClr val="000000">
                      <a:alpha val="43000"/>
                    </a:srgbClr>
                  </a:outerShdw>
                </a:effectLst>
              </a:rPr>
              <a:t> Canal today.</a:t>
            </a:r>
          </a:p>
        </p:txBody>
      </p:sp>
    </p:spTree>
    <p:extLst>
      <p:ext uri="{BB962C8B-B14F-4D97-AF65-F5344CB8AC3E}">
        <p14:creationId xmlns:p14="http://schemas.microsoft.com/office/powerpoint/2010/main" val="2137540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494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rd_Parliament_Buildings_1834.jpg"/>
          <p:cNvPicPr>
            <a:picLocks noChangeAspect="1"/>
          </p:cNvPicPr>
          <p:nvPr/>
        </p:nvPicPr>
        <p:blipFill>
          <a:blip r:embed="rId2"/>
          <a:stretch>
            <a:fillRect/>
          </a:stretch>
        </p:blipFill>
        <p:spPr>
          <a:xfrm>
            <a:off x="0" y="880110"/>
            <a:ext cx="9144000" cy="5977890"/>
          </a:xfrm>
          <a:prstGeom prst="rect">
            <a:avLst/>
          </a:prstGeom>
        </p:spPr>
      </p:pic>
      <p:sp>
        <p:nvSpPr>
          <p:cNvPr id="3" name="TextBox 2"/>
          <p:cNvSpPr txBox="1"/>
          <p:nvPr/>
        </p:nvSpPr>
        <p:spPr>
          <a:xfrm>
            <a:off x="230872" y="191864"/>
            <a:ext cx="8680109" cy="584776"/>
          </a:xfrm>
          <a:prstGeom prst="rect">
            <a:avLst/>
          </a:prstGeom>
          <a:noFill/>
        </p:spPr>
        <p:txBody>
          <a:bodyPr wrap="square" rtlCol="0">
            <a:spAutoFit/>
          </a:bodyPr>
          <a:lstStyle/>
          <a:p>
            <a:pPr algn="ctr"/>
            <a:r>
              <a:rPr lang="en-US" sz="3200" dirty="0" smtClean="0">
                <a:solidFill>
                  <a:srgbClr val="CCFFCC"/>
                </a:solidFill>
                <a:effectLst>
                  <a:outerShdw blurRad="50800" dist="38100" dir="2700000">
                    <a:srgbClr val="000000">
                      <a:alpha val="43000"/>
                    </a:srgbClr>
                  </a:outerShdw>
                </a:effectLst>
              </a:rPr>
              <a:t>The Family Compact</a:t>
            </a:r>
            <a:endParaRPr lang="en-US" sz="3200" dirty="0">
              <a:solidFill>
                <a:srgbClr val="CCFFCC"/>
              </a:solidFill>
              <a:effectLst>
                <a:outerShdw blurRad="50800" dist="38100" dir="2700000">
                  <a:srgbClr val="000000">
                    <a:alpha val="43000"/>
                  </a:srgbClr>
                </a:outerShdw>
              </a:effectLst>
            </a:endParaRPr>
          </a:p>
        </p:txBody>
      </p:sp>
      <p:sp>
        <p:nvSpPr>
          <p:cNvPr id="8" name="TextBox 7"/>
          <p:cNvSpPr txBox="1"/>
          <p:nvPr/>
        </p:nvSpPr>
        <p:spPr>
          <a:xfrm>
            <a:off x="425016" y="880110"/>
            <a:ext cx="8185340" cy="1384995"/>
          </a:xfrm>
          <a:prstGeom prst="rect">
            <a:avLst/>
          </a:prstGeom>
          <a:noFill/>
        </p:spPr>
        <p:txBody>
          <a:bodyPr wrap="square" rtlCol="0">
            <a:spAutoFit/>
          </a:bodyPr>
          <a:lstStyle/>
          <a:p>
            <a:pPr>
              <a:tabLst>
                <a:tab pos="266700" algn="l"/>
              </a:tabLst>
            </a:pPr>
            <a:r>
              <a:rPr lang="en-US" sz="2800" dirty="0" smtClean="0">
                <a:solidFill>
                  <a:schemeClr val="accent6">
                    <a:lumMod val="75000"/>
                  </a:schemeClr>
                </a:solidFill>
                <a:effectLst>
                  <a:outerShdw blurRad="50800" dist="38100" dir="2700000">
                    <a:srgbClr val="000000">
                      <a:alpha val="43000"/>
                    </a:srgbClr>
                  </a:outerShdw>
                </a:effectLst>
              </a:rPr>
              <a:t>The Family Compact, some of whose members belonged to the same family, 	</a:t>
            </a:r>
          </a:p>
          <a:p>
            <a:pPr>
              <a:buFont typeface="Arial"/>
              <a:buChar char="•"/>
              <a:tabLst>
                <a:tab pos="266700" algn="l"/>
              </a:tabLst>
            </a:pPr>
            <a:r>
              <a:rPr lang="en-US" sz="2800" dirty="0" smtClean="0">
                <a:solidFill>
                  <a:schemeClr val="accent6">
                    <a:lumMod val="75000"/>
                  </a:schemeClr>
                </a:solidFill>
                <a:effectLst>
                  <a:outerShdw blurRad="50800" dist="38100" dir="2700000">
                    <a:srgbClr val="000000">
                      <a:alpha val="43000"/>
                    </a:srgbClr>
                  </a:outerShdw>
                </a:effectLst>
              </a:rPr>
              <a:t> 	Had a virtual monopoly of political office, and…</a:t>
            </a:r>
          </a:p>
        </p:txBody>
      </p:sp>
      <p:sp>
        <p:nvSpPr>
          <p:cNvPr id="6" name="TextBox 5"/>
          <p:cNvSpPr txBox="1"/>
          <p:nvPr/>
        </p:nvSpPr>
        <p:spPr>
          <a:xfrm>
            <a:off x="7412472" y="5584581"/>
            <a:ext cx="1498509" cy="1015663"/>
          </a:xfrm>
          <a:prstGeom prst="rect">
            <a:avLst/>
          </a:prstGeom>
          <a:noFill/>
        </p:spPr>
        <p:txBody>
          <a:bodyPr wrap="square" rtlCol="0">
            <a:spAutoFit/>
          </a:bodyPr>
          <a:lstStyle/>
          <a:p>
            <a:pPr algn="ctr"/>
            <a:r>
              <a:rPr lang="en-US" sz="2000" dirty="0" smtClean="0">
                <a:solidFill>
                  <a:schemeClr val="bg1"/>
                </a:solidFill>
              </a:rPr>
              <a:t>Parliament</a:t>
            </a:r>
          </a:p>
          <a:p>
            <a:pPr algn="ctr"/>
            <a:r>
              <a:rPr lang="en-US" sz="2000" dirty="0" smtClean="0">
                <a:solidFill>
                  <a:schemeClr val="bg1"/>
                </a:solidFill>
              </a:rPr>
              <a:t>Buildings,</a:t>
            </a:r>
          </a:p>
          <a:p>
            <a:pPr algn="ctr"/>
            <a:r>
              <a:rPr lang="en-US" sz="2000" dirty="0" smtClean="0">
                <a:solidFill>
                  <a:schemeClr val="bg1"/>
                </a:solidFill>
              </a:rPr>
              <a:t>York, 1832</a:t>
            </a:r>
            <a:endParaRPr lang="en-US" sz="2000" dirty="0">
              <a:solidFill>
                <a:schemeClr val="bg1"/>
              </a:solidFill>
            </a:endParaRPr>
          </a:p>
        </p:txBody>
      </p:sp>
    </p:spTree>
    <p:extLst>
      <p:ext uri="{BB962C8B-B14F-4D97-AF65-F5344CB8AC3E}">
        <p14:creationId xmlns:p14="http://schemas.microsoft.com/office/powerpoint/2010/main" val="1034769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k_of_Upper_Canada_Building_Photo.jpg"/>
          <p:cNvPicPr>
            <a:picLocks noChangeAspect="1"/>
          </p:cNvPicPr>
          <p:nvPr/>
        </p:nvPicPr>
        <p:blipFill>
          <a:blip r:embed="rId2"/>
          <a:stretch>
            <a:fillRect/>
          </a:stretch>
        </p:blipFill>
        <p:spPr>
          <a:xfrm>
            <a:off x="0" y="12700"/>
            <a:ext cx="9144000" cy="6832600"/>
          </a:xfrm>
          <a:prstGeom prst="rect">
            <a:avLst/>
          </a:prstGeom>
        </p:spPr>
      </p:pic>
      <p:sp>
        <p:nvSpPr>
          <p:cNvPr id="5" name="Rectangle 4"/>
          <p:cNvSpPr/>
          <p:nvPr/>
        </p:nvSpPr>
        <p:spPr>
          <a:xfrm>
            <a:off x="165100" y="776640"/>
            <a:ext cx="4121357" cy="3970318"/>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30872" y="191864"/>
            <a:ext cx="8680109" cy="584776"/>
          </a:xfrm>
          <a:prstGeom prst="rect">
            <a:avLst/>
          </a:prstGeom>
          <a:noFill/>
        </p:spPr>
        <p:txBody>
          <a:bodyPr wrap="square" rtlCol="0">
            <a:spAutoFit/>
          </a:bodyPr>
          <a:lstStyle/>
          <a:p>
            <a:pPr algn="ctr"/>
            <a:r>
              <a:rPr lang="en-US" sz="3200" dirty="0" smtClean="0">
                <a:solidFill>
                  <a:srgbClr val="5E2D37"/>
                </a:solidFill>
                <a:effectLst>
                  <a:outerShdw blurRad="50800" dist="38100" dir="2700000">
                    <a:srgbClr val="000000">
                      <a:alpha val="43000"/>
                    </a:srgbClr>
                  </a:outerShdw>
                </a:effectLst>
              </a:rPr>
              <a:t>The Family Compact</a:t>
            </a:r>
            <a:endParaRPr lang="en-US" sz="3200" dirty="0">
              <a:solidFill>
                <a:srgbClr val="5E2D37"/>
              </a:solidFill>
              <a:effectLst>
                <a:outerShdw blurRad="50800" dist="38100" dir="2700000">
                  <a:srgbClr val="000000">
                    <a:alpha val="43000"/>
                  </a:srgbClr>
                </a:outerShdw>
              </a:effectLst>
            </a:endParaRPr>
          </a:p>
        </p:txBody>
      </p:sp>
      <p:sp>
        <p:nvSpPr>
          <p:cNvPr id="8" name="TextBox 7"/>
          <p:cNvSpPr txBox="1"/>
          <p:nvPr/>
        </p:nvSpPr>
        <p:spPr>
          <a:xfrm>
            <a:off x="165100" y="776640"/>
            <a:ext cx="4264103" cy="3970318"/>
          </a:xfrm>
          <a:prstGeom prst="rect">
            <a:avLst/>
          </a:prstGeom>
          <a:noFill/>
        </p:spPr>
        <p:txBody>
          <a:bodyPr wrap="square" rtlCol="0">
            <a:spAutoFit/>
          </a:bodyPr>
          <a:lstStyle/>
          <a:p>
            <a:pPr>
              <a:buFont typeface="Arial"/>
              <a:buChar char="•"/>
              <a:tabLst>
                <a:tab pos="266700" algn="l"/>
              </a:tabLst>
            </a:pPr>
            <a:r>
              <a:rPr lang="en-US" sz="2800" dirty="0" smtClean="0">
                <a:solidFill>
                  <a:srgbClr val="5E2D37"/>
                </a:solidFill>
                <a:effectLst>
                  <a:outerShdw blurRad="50800" dist="38100" dir="2700000">
                    <a:srgbClr val="000000">
                      <a:alpha val="43000"/>
                    </a:srgbClr>
                  </a:outerShdw>
                </a:effectLst>
              </a:rPr>
              <a:t> 	Strongly influenced</a:t>
            </a:r>
          </a:p>
          <a:p>
            <a:pPr lvl="1">
              <a:buFont typeface="Wingdings" charset="2"/>
              <a:buChar char="Ø"/>
              <a:tabLst>
                <a:tab pos="266700" algn="l"/>
                <a:tab pos="896938" algn="l"/>
              </a:tabLst>
            </a:pPr>
            <a:r>
              <a:rPr lang="en-US" sz="2800" dirty="0" smtClean="0">
                <a:solidFill>
                  <a:srgbClr val="5E2D37"/>
                </a:solidFill>
                <a:effectLst>
                  <a:outerShdw blurRad="50800" dist="38100" dir="2700000">
                    <a:srgbClr val="000000">
                      <a:alpha val="43000"/>
                    </a:srgbClr>
                  </a:outerShdw>
                </a:effectLst>
              </a:rPr>
              <a:t> 	banking, </a:t>
            </a:r>
          </a:p>
          <a:p>
            <a:pPr lvl="1">
              <a:buFont typeface="Wingdings" charset="2"/>
              <a:buChar char="Ø"/>
              <a:tabLst>
                <a:tab pos="266700" algn="l"/>
                <a:tab pos="896938" algn="l"/>
              </a:tabLst>
            </a:pPr>
            <a:r>
              <a:rPr lang="en-US" sz="2800" dirty="0" smtClean="0">
                <a:solidFill>
                  <a:srgbClr val="5E2D37"/>
                </a:solidFill>
                <a:effectLst>
                  <a:outerShdw blurRad="50800" dist="38100" dir="2700000">
                    <a:srgbClr val="000000">
                      <a:alpha val="43000"/>
                    </a:srgbClr>
                  </a:outerShdw>
                </a:effectLst>
              </a:rPr>
              <a:t> 	education, </a:t>
            </a:r>
          </a:p>
          <a:p>
            <a:pPr lvl="1">
              <a:buFont typeface="Wingdings" charset="2"/>
              <a:buChar char="Ø"/>
              <a:tabLst>
                <a:tab pos="266700" algn="l"/>
                <a:tab pos="896938" algn="l"/>
              </a:tabLst>
            </a:pPr>
            <a:r>
              <a:rPr lang="en-US" sz="2800" dirty="0" smtClean="0">
                <a:solidFill>
                  <a:srgbClr val="5E2D37"/>
                </a:solidFill>
                <a:effectLst>
                  <a:outerShdw blurRad="50800" dist="38100" dir="2700000">
                    <a:srgbClr val="000000">
                      <a:alpha val="43000"/>
                    </a:srgbClr>
                  </a:outerShdw>
                </a:effectLst>
              </a:rPr>
              <a:t> 	the issuing of land 	grants, </a:t>
            </a:r>
          </a:p>
          <a:p>
            <a:pPr lvl="1">
              <a:buFont typeface="Wingdings" charset="2"/>
              <a:buChar char="Ø"/>
              <a:tabLst>
                <a:tab pos="266700" algn="l"/>
                <a:tab pos="896938" algn="l"/>
              </a:tabLst>
            </a:pPr>
            <a:r>
              <a:rPr lang="en-US" sz="2800" dirty="0" smtClean="0">
                <a:solidFill>
                  <a:srgbClr val="5E2D37"/>
                </a:solidFill>
                <a:effectLst>
                  <a:outerShdw blurRad="50800" dist="38100" dir="2700000">
                    <a:srgbClr val="000000">
                      <a:alpha val="43000"/>
                    </a:srgbClr>
                  </a:outerShdw>
                </a:effectLst>
              </a:rPr>
              <a:t> 	the affairs of the 	Anglican church in 	Canada, and </a:t>
            </a:r>
          </a:p>
          <a:p>
            <a:pPr lvl="1">
              <a:buFont typeface="Wingdings" charset="2"/>
              <a:buChar char="Ø"/>
              <a:tabLst>
                <a:tab pos="266700" algn="l"/>
                <a:tab pos="896938" algn="l"/>
              </a:tabLst>
            </a:pPr>
            <a:r>
              <a:rPr lang="en-US" sz="2800" dirty="0" smtClean="0">
                <a:solidFill>
                  <a:srgbClr val="5E2D37"/>
                </a:solidFill>
                <a:effectLst>
                  <a:outerShdw blurRad="50800" dist="38100" dir="2700000">
                    <a:srgbClr val="000000">
                      <a:alpha val="43000"/>
                    </a:srgbClr>
                  </a:outerShdw>
                </a:effectLst>
              </a:rPr>
              <a:t> 	the courts.</a:t>
            </a:r>
          </a:p>
        </p:txBody>
      </p:sp>
      <p:sp>
        <p:nvSpPr>
          <p:cNvPr id="6" name="TextBox 5"/>
          <p:cNvSpPr txBox="1"/>
          <p:nvPr/>
        </p:nvSpPr>
        <p:spPr>
          <a:xfrm>
            <a:off x="2707700" y="6270423"/>
            <a:ext cx="3713166" cy="461665"/>
          </a:xfrm>
          <a:prstGeom prst="rect">
            <a:avLst/>
          </a:prstGeom>
          <a:noFill/>
        </p:spPr>
        <p:txBody>
          <a:bodyPr wrap="square" rtlCol="0">
            <a:spAutoFit/>
          </a:bodyPr>
          <a:lstStyle/>
          <a:p>
            <a:pPr algn="ctr"/>
            <a:r>
              <a:rPr lang="en-US" sz="2400" dirty="0" smtClean="0">
                <a:effectLst>
                  <a:outerShdw blurRad="50800" dist="38100" dir="2700000">
                    <a:srgbClr val="000000">
                      <a:alpha val="43000"/>
                    </a:srgbClr>
                  </a:outerShdw>
                </a:effectLst>
              </a:rPr>
              <a:t>Bank of Upper Canada</a:t>
            </a:r>
            <a:endParaRPr lang="en-US" sz="2400" dirty="0">
              <a:effectLst>
                <a:outerShdw blurRad="50800" dist="38100" dir="2700000">
                  <a:srgbClr val="000000">
                    <a:alpha val="43000"/>
                  </a:srgbClr>
                </a:outerShdw>
              </a:effectLst>
            </a:endParaRPr>
          </a:p>
        </p:txBody>
      </p:sp>
    </p:spTree>
    <p:extLst>
      <p:ext uri="{BB962C8B-B14F-4D97-AF65-F5344CB8AC3E}">
        <p14:creationId xmlns:p14="http://schemas.microsoft.com/office/powerpoint/2010/main" val="4261708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pper Canada Gov't, Executive Council.jpg"/>
          <p:cNvPicPr>
            <a:picLocks noChangeAspect="1"/>
          </p:cNvPicPr>
          <p:nvPr/>
        </p:nvPicPr>
        <p:blipFill>
          <a:blip r:embed="rId2"/>
          <a:stretch>
            <a:fillRect/>
          </a:stretch>
        </p:blipFill>
        <p:spPr>
          <a:xfrm>
            <a:off x="3410843" y="279400"/>
            <a:ext cx="5511800" cy="6273800"/>
          </a:xfrm>
          <a:prstGeom prst="rect">
            <a:avLst/>
          </a:prstGeom>
        </p:spPr>
      </p:pic>
      <p:sp>
        <p:nvSpPr>
          <p:cNvPr id="7" name="TextBox 6"/>
          <p:cNvSpPr txBox="1"/>
          <p:nvPr/>
        </p:nvSpPr>
        <p:spPr>
          <a:xfrm>
            <a:off x="112786" y="888054"/>
            <a:ext cx="3099471" cy="2246769"/>
          </a:xfrm>
          <a:prstGeom prst="rect">
            <a:avLst/>
          </a:prstGeom>
          <a:noFill/>
        </p:spPr>
        <p:txBody>
          <a:bodyPr wrap="square" rtlCol="0">
            <a:spAutoFit/>
          </a:bodyPr>
          <a:lstStyle/>
          <a:p>
            <a:pPr>
              <a:buFont typeface="Arial"/>
              <a:buChar char="•"/>
              <a:tabLst>
                <a:tab pos="266700" algn="l"/>
              </a:tabLst>
            </a:pPr>
            <a:r>
              <a:rPr lang="en-US" sz="2800" dirty="0" smtClean="0">
                <a:solidFill>
                  <a:srgbClr val="CCFFCC"/>
                </a:solidFill>
                <a:effectLst>
                  <a:outerShdw blurRad="50800" dist="38100" dir="2700000">
                    <a:srgbClr val="000000">
                      <a:alpha val="43000"/>
                    </a:srgbClr>
                  </a:outerShdw>
                </a:effectLst>
              </a:rPr>
              <a:t> 	They controlled 	the legislative 	and executive 	councils of the 	government.</a:t>
            </a:r>
          </a:p>
        </p:txBody>
      </p:sp>
      <p:sp>
        <p:nvSpPr>
          <p:cNvPr id="12" name="TextBox 11"/>
          <p:cNvSpPr txBox="1"/>
          <p:nvPr/>
        </p:nvSpPr>
        <p:spPr>
          <a:xfrm>
            <a:off x="112786" y="3507815"/>
            <a:ext cx="3323457" cy="2246769"/>
          </a:xfrm>
          <a:prstGeom prst="rect">
            <a:avLst/>
          </a:prstGeom>
          <a:noFill/>
        </p:spPr>
        <p:txBody>
          <a:bodyPr wrap="square" rtlCol="0">
            <a:spAutoFit/>
          </a:bodyPr>
          <a:lstStyle/>
          <a:p>
            <a:pPr lvl="0">
              <a:buFont typeface="Arial"/>
              <a:buChar char="•"/>
              <a:tabLst>
                <a:tab pos="271463" algn="l"/>
              </a:tabLst>
            </a:pPr>
            <a:r>
              <a:rPr lang="en-US" sz="2800" dirty="0" smtClean="0">
                <a:solidFill>
                  <a:srgbClr val="CCFFCC"/>
                </a:solidFill>
                <a:effectLst>
                  <a:outerShdw blurRad="50800" dist="38100" dir="2700000">
                    <a:srgbClr val="000000">
                      <a:alpha val="43000"/>
                    </a:srgbClr>
                  </a:outerShdw>
                </a:effectLst>
              </a:rPr>
              <a:t> 	The </a:t>
            </a:r>
            <a:r>
              <a:rPr lang="en-US" sz="2800" b="1" dirty="0" smtClean="0">
                <a:solidFill>
                  <a:srgbClr val="CCFFCC"/>
                </a:solidFill>
                <a:effectLst>
                  <a:outerShdw blurRad="50800" dist="38100" dir="2700000">
                    <a:srgbClr val="000000">
                      <a:alpha val="43000"/>
                    </a:srgbClr>
                  </a:outerShdw>
                </a:effectLst>
              </a:rPr>
              <a:t>executive 	council </a:t>
            </a:r>
            <a:r>
              <a:rPr lang="en-US" sz="2800" dirty="0" smtClean="0">
                <a:solidFill>
                  <a:srgbClr val="CCFFCC"/>
                </a:solidFill>
                <a:effectLst>
                  <a:outerShdw blurRad="50800" dist="38100" dir="2700000">
                    <a:srgbClr val="000000">
                      <a:alpha val="43000"/>
                    </a:srgbClr>
                  </a:outerShdw>
                </a:effectLst>
              </a:rPr>
              <a:t>was 	appointed by the 	Governor of the 	colony. </a:t>
            </a:r>
            <a:endParaRPr lang="en-US" dirty="0"/>
          </a:p>
        </p:txBody>
      </p:sp>
      <p:sp>
        <p:nvSpPr>
          <p:cNvPr id="14" name="TextBox 13"/>
          <p:cNvSpPr txBox="1"/>
          <p:nvPr/>
        </p:nvSpPr>
        <p:spPr>
          <a:xfrm>
            <a:off x="0" y="191863"/>
            <a:ext cx="3436243" cy="523220"/>
          </a:xfrm>
          <a:prstGeom prst="rect">
            <a:avLst/>
          </a:prstGeom>
          <a:noFill/>
        </p:spPr>
        <p:txBody>
          <a:bodyPr wrap="square" rtlCol="0">
            <a:spAutoFit/>
          </a:bodyPr>
          <a:lstStyle/>
          <a:p>
            <a:pPr algn="ctr"/>
            <a:r>
              <a:rPr lang="en-US" sz="2800" dirty="0" smtClean="0">
                <a:solidFill>
                  <a:srgbClr val="CCFFCC"/>
                </a:solidFill>
                <a:effectLst>
                  <a:outerShdw blurRad="50800" dist="38100" dir="2700000">
                    <a:srgbClr val="000000">
                      <a:alpha val="43000"/>
                    </a:srgbClr>
                  </a:outerShdw>
                </a:effectLst>
              </a:rPr>
              <a:t>The Family Compact</a:t>
            </a:r>
          </a:p>
        </p:txBody>
      </p:sp>
    </p:spTree>
    <p:extLst>
      <p:ext uri="{BB962C8B-B14F-4D97-AF65-F5344CB8AC3E}">
        <p14:creationId xmlns:p14="http://schemas.microsoft.com/office/powerpoint/2010/main" val="161219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pper Canada Gov't, Legislative Council.jpg"/>
          <p:cNvPicPr>
            <a:picLocks noChangeAspect="1"/>
          </p:cNvPicPr>
          <p:nvPr/>
        </p:nvPicPr>
        <p:blipFill>
          <a:blip r:embed="rId2"/>
          <a:stretch>
            <a:fillRect/>
          </a:stretch>
        </p:blipFill>
        <p:spPr>
          <a:xfrm>
            <a:off x="142671" y="304800"/>
            <a:ext cx="5511800" cy="6273800"/>
          </a:xfrm>
          <a:prstGeom prst="rect">
            <a:avLst/>
          </a:prstGeom>
        </p:spPr>
      </p:pic>
      <p:sp>
        <p:nvSpPr>
          <p:cNvPr id="7" name="TextBox 6"/>
          <p:cNvSpPr txBox="1"/>
          <p:nvPr/>
        </p:nvSpPr>
        <p:spPr>
          <a:xfrm>
            <a:off x="5654470" y="888054"/>
            <a:ext cx="3489529" cy="1815882"/>
          </a:xfrm>
          <a:prstGeom prst="rect">
            <a:avLst/>
          </a:prstGeom>
          <a:noFill/>
        </p:spPr>
        <p:txBody>
          <a:bodyPr wrap="square" rtlCol="0">
            <a:spAutoFit/>
          </a:bodyPr>
          <a:lstStyle/>
          <a:p>
            <a:pPr>
              <a:buFont typeface="Arial"/>
              <a:buChar char="•"/>
              <a:tabLst>
                <a:tab pos="266700" algn="l"/>
              </a:tabLst>
            </a:pPr>
            <a:r>
              <a:rPr lang="en-US" sz="2800" dirty="0" smtClean="0">
                <a:solidFill>
                  <a:srgbClr val="CCFFCC"/>
                </a:solidFill>
                <a:effectLst>
                  <a:outerShdw blurRad="50800" dist="38100" dir="2700000">
                    <a:srgbClr val="000000">
                      <a:alpha val="43000"/>
                    </a:srgbClr>
                  </a:outerShdw>
                </a:effectLst>
              </a:rPr>
              <a:t> 	The </a:t>
            </a:r>
            <a:r>
              <a:rPr lang="en-US" sz="2800" b="1" dirty="0" smtClean="0">
                <a:solidFill>
                  <a:srgbClr val="CCFFCC"/>
                </a:solidFill>
                <a:effectLst>
                  <a:outerShdw blurRad="50800" dist="38100" dir="2700000">
                    <a:srgbClr val="000000">
                      <a:alpha val="43000"/>
                    </a:srgbClr>
                  </a:outerShdw>
                </a:effectLst>
              </a:rPr>
              <a:t>Legislative 	Council</a:t>
            </a:r>
            <a:r>
              <a:rPr lang="en-US" sz="2800" dirty="0" smtClean="0">
                <a:solidFill>
                  <a:srgbClr val="CCFFCC"/>
                </a:solidFill>
                <a:effectLst>
                  <a:outerShdw blurRad="50800" dist="38100" dir="2700000">
                    <a:srgbClr val="000000">
                      <a:alpha val="43000"/>
                    </a:srgbClr>
                  </a:outerShdw>
                </a:effectLst>
              </a:rPr>
              <a:t> had to 	consist of at least 	seven members.</a:t>
            </a:r>
          </a:p>
        </p:txBody>
      </p:sp>
      <p:sp>
        <p:nvSpPr>
          <p:cNvPr id="12" name="TextBox 11"/>
          <p:cNvSpPr txBox="1"/>
          <p:nvPr/>
        </p:nvSpPr>
        <p:spPr>
          <a:xfrm>
            <a:off x="5654471" y="3454532"/>
            <a:ext cx="3489529" cy="2246769"/>
          </a:xfrm>
          <a:prstGeom prst="rect">
            <a:avLst/>
          </a:prstGeom>
          <a:noFill/>
        </p:spPr>
        <p:txBody>
          <a:bodyPr wrap="square" rtlCol="0">
            <a:spAutoFit/>
          </a:bodyPr>
          <a:lstStyle/>
          <a:p>
            <a:pPr>
              <a:buFont typeface="Arial"/>
              <a:buChar char="•"/>
              <a:tabLst>
                <a:tab pos="271463" algn="l"/>
              </a:tabLst>
            </a:pPr>
            <a:r>
              <a:rPr lang="en-US" sz="2800" dirty="0" smtClean="0">
                <a:solidFill>
                  <a:srgbClr val="CCFFCC"/>
                </a:solidFill>
                <a:effectLst>
                  <a:outerShdw blurRad="50800" dist="38100" dir="2700000">
                    <a:srgbClr val="000000">
                      <a:alpha val="43000"/>
                    </a:srgbClr>
                  </a:outerShdw>
                </a:effectLst>
              </a:rPr>
              <a:t> 	Members were 	appointed for life 	but could be 	dropped for non-	attendance.</a:t>
            </a:r>
            <a:endParaRPr lang="en-US" dirty="0"/>
          </a:p>
        </p:txBody>
      </p:sp>
      <p:sp>
        <p:nvSpPr>
          <p:cNvPr id="14" name="TextBox 13"/>
          <p:cNvSpPr txBox="1"/>
          <p:nvPr/>
        </p:nvSpPr>
        <p:spPr>
          <a:xfrm>
            <a:off x="5654470" y="191863"/>
            <a:ext cx="3489530" cy="523220"/>
          </a:xfrm>
          <a:prstGeom prst="rect">
            <a:avLst/>
          </a:prstGeom>
          <a:noFill/>
        </p:spPr>
        <p:txBody>
          <a:bodyPr wrap="square" rtlCol="0">
            <a:spAutoFit/>
          </a:bodyPr>
          <a:lstStyle/>
          <a:p>
            <a:pPr algn="ctr"/>
            <a:r>
              <a:rPr lang="en-US" sz="2800" dirty="0" smtClean="0">
                <a:solidFill>
                  <a:srgbClr val="CCFFCC"/>
                </a:solidFill>
                <a:effectLst>
                  <a:outerShdw blurRad="50800" dist="38100" dir="2700000">
                    <a:srgbClr val="000000">
                      <a:alpha val="43000"/>
                    </a:srgbClr>
                  </a:outerShdw>
                </a:effectLst>
              </a:rPr>
              <a:t>The Family Compact</a:t>
            </a:r>
          </a:p>
        </p:txBody>
      </p:sp>
    </p:spTree>
    <p:extLst>
      <p:ext uri="{BB962C8B-B14F-4D97-AF65-F5344CB8AC3E}">
        <p14:creationId xmlns:p14="http://schemas.microsoft.com/office/powerpoint/2010/main" val="4005851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Upper Canada Gov't.jpg"/>
          <p:cNvPicPr>
            <a:picLocks noChangeAspect="1"/>
          </p:cNvPicPr>
          <p:nvPr/>
        </p:nvPicPr>
        <p:blipFill>
          <a:blip r:embed="rId2"/>
          <a:stretch>
            <a:fillRect/>
          </a:stretch>
        </p:blipFill>
        <p:spPr>
          <a:xfrm>
            <a:off x="168071" y="227388"/>
            <a:ext cx="3375607" cy="3844441"/>
          </a:xfrm>
          <a:prstGeom prst="rect">
            <a:avLst/>
          </a:prstGeom>
          <a:ln>
            <a:noFill/>
          </a:ln>
        </p:spPr>
      </p:pic>
      <p:pic>
        <p:nvPicPr>
          <p:cNvPr id="8" name="Picture 7" descr="Upper Canada Gov't, Legislative Assy.jpg"/>
          <p:cNvPicPr>
            <a:picLocks noChangeAspect="1"/>
          </p:cNvPicPr>
          <p:nvPr/>
        </p:nvPicPr>
        <p:blipFill>
          <a:blip r:embed="rId3"/>
          <a:stretch>
            <a:fillRect/>
          </a:stretch>
        </p:blipFill>
        <p:spPr>
          <a:xfrm>
            <a:off x="168071" y="4062433"/>
            <a:ext cx="3375607" cy="2587233"/>
          </a:xfrm>
          <a:prstGeom prst="rect">
            <a:avLst/>
          </a:prstGeom>
        </p:spPr>
      </p:pic>
      <p:sp>
        <p:nvSpPr>
          <p:cNvPr id="14" name="TextBox 13"/>
          <p:cNvSpPr txBox="1"/>
          <p:nvPr/>
        </p:nvSpPr>
        <p:spPr>
          <a:xfrm>
            <a:off x="3566619" y="191863"/>
            <a:ext cx="5577381" cy="523220"/>
          </a:xfrm>
          <a:prstGeom prst="rect">
            <a:avLst/>
          </a:prstGeom>
          <a:noFill/>
        </p:spPr>
        <p:txBody>
          <a:bodyPr wrap="square" rtlCol="0">
            <a:spAutoFit/>
          </a:bodyPr>
          <a:lstStyle/>
          <a:p>
            <a:pPr algn="ctr"/>
            <a:r>
              <a:rPr lang="en-US" sz="2800" dirty="0" smtClean="0">
                <a:solidFill>
                  <a:srgbClr val="CCFFCC"/>
                </a:solidFill>
                <a:effectLst>
                  <a:outerShdw blurRad="50800" dist="38100" dir="2700000">
                    <a:srgbClr val="000000">
                      <a:alpha val="43000"/>
                    </a:srgbClr>
                  </a:outerShdw>
                </a:effectLst>
              </a:rPr>
              <a:t>The Family Compact</a:t>
            </a:r>
          </a:p>
        </p:txBody>
      </p:sp>
      <p:sp>
        <p:nvSpPr>
          <p:cNvPr id="10" name="TextBox 9"/>
          <p:cNvSpPr txBox="1"/>
          <p:nvPr/>
        </p:nvSpPr>
        <p:spPr>
          <a:xfrm>
            <a:off x="3712218" y="927761"/>
            <a:ext cx="5133162" cy="3108544"/>
          </a:xfrm>
          <a:prstGeom prst="rect">
            <a:avLst/>
          </a:prstGeom>
          <a:noFill/>
        </p:spPr>
        <p:txBody>
          <a:bodyPr wrap="square" rtlCol="0">
            <a:spAutoFit/>
          </a:bodyPr>
          <a:lstStyle/>
          <a:p>
            <a:pPr>
              <a:tabLst>
                <a:tab pos="271463" algn="l"/>
              </a:tabLst>
            </a:pPr>
            <a:r>
              <a:rPr lang="en-US" sz="2800" dirty="0" smtClean="0">
                <a:solidFill>
                  <a:srgbClr val="CCFFCC"/>
                </a:solidFill>
                <a:effectLst>
                  <a:outerShdw blurRad="50800" dist="38100" dir="2700000">
                    <a:srgbClr val="000000">
                      <a:alpha val="43000"/>
                    </a:srgbClr>
                  </a:outerShdw>
                </a:effectLst>
              </a:rPr>
              <a:t>The Constitutional Act seemed on the surface a very liberal measure. </a:t>
            </a:r>
          </a:p>
          <a:p>
            <a:pPr>
              <a:buFont typeface="Arial"/>
              <a:buChar char="•"/>
              <a:tabLst>
                <a:tab pos="271463" algn="l"/>
              </a:tabLst>
            </a:pPr>
            <a:r>
              <a:rPr lang="en-US" sz="2800" dirty="0" smtClean="0">
                <a:solidFill>
                  <a:srgbClr val="CCFFCC"/>
                </a:solidFill>
                <a:effectLst>
                  <a:outerShdw blurRad="50800" dist="38100" dir="2700000">
                    <a:srgbClr val="000000">
                      <a:alpha val="43000"/>
                    </a:srgbClr>
                  </a:outerShdw>
                </a:effectLst>
              </a:rPr>
              <a:t> 	It gave the people of Upper 	Canada a </a:t>
            </a:r>
            <a:r>
              <a:rPr lang="en-US" sz="2800" b="1" dirty="0" smtClean="0">
                <a:solidFill>
                  <a:srgbClr val="CCFFCC"/>
                </a:solidFill>
                <a:effectLst>
                  <a:outerShdw blurRad="50800" dist="38100" dir="2700000">
                    <a:srgbClr val="000000">
                      <a:alpha val="43000"/>
                    </a:srgbClr>
                  </a:outerShdw>
                </a:effectLst>
              </a:rPr>
              <a:t>Legislative 	Assembly </a:t>
            </a:r>
            <a:r>
              <a:rPr lang="en-US" sz="2800" dirty="0" smtClean="0">
                <a:solidFill>
                  <a:srgbClr val="CCFFCC"/>
                </a:solidFill>
                <a:effectLst>
                  <a:outerShdw blurRad="50800" dist="38100" dir="2700000">
                    <a:srgbClr val="000000">
                      <a:alpha val="43000"/>
                    </a:srgbClr>
                  </a:outerShdw>
                </a:effectLst>
              </a:rPr>
              <a:t>elected on a wide 	basis. </a:t>
            </a:r>
          </a:p>
        </p:txBody>
      </p:sp>
      <p:sp>
        <p:nvSpPr>
          <p:cNvPr id="11" name="TextBox 10"/>
          <p:cNvSpPr txBox="1"/>
          <p:nvPr/>
        </p:nvSpPr>
        <p:spPr>
          <a:xfrm>
            <a:off x="3712218" y="4572174"/>
            <a:ext cx="5133162" cy="1384995"/>
          </a:xfrm>
          <a:prstGeom prst="rect">
            <a:avLst/>
          </a:prstGeom>
          <a:noFill/>
        </p:spPr>
        <p:txBody>
          <a:bodyPr wrap="square" rtlCol="0">
            <a:spAutoFit/>
          </a:bodyPr>
          <a:lstStyle/>
          <a:p>
            <a:pPr lvl="0">
              <a:buFont typeface="Arial"/>
              <a:buChar char="•"/>
              <a:tabLst>
                <a:tab pos="271463" algn="l"/>
              </a:tabLst>
            </a:pPr>
            <a:r>
              <a:rPr lang="en-US" sz="2800" dirty="0" smtClean="0">
                <a:solidFill>
                  <a:srgbClr val="CCFFCC"/>
                </a:solidFill>
                <a:effectLst>
                  <a:outerShdw blurRad="50800" dist="38100" dir="2700000">
                    <a:srgbClr val="000000">
                      <a:alpha val="43000"/>
                    </a:srgbClr>
                  </a:outerShdw>
                </a:effectLst>
              </a:rPr>
              <a:t> 	But what it gave with one 	hand, it took away with the 	other.</a:t>
            </a:r>
          </a:p>
        </p:txBody>
      </p:sp>
    </p:spTree>
    <p:extLst>
      <p:ext uri="{BB962C8B-B14F-4D97-AF65-F5344CB8AC3E}">
        <p14:creationId xmlns:p14="http://schemas.microsoft.com/office/powerpoint/2010/main" val="118848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0872" y="373544"/>
            <a:ext cx="8712198" cy="646331"/>
          </a:xfrm>
          <a:prstGeom prst="rect">
            <a:avLst/>
          </a:prstGeom>
          <a:noFill/>
        </p:spPr>
        <p:txBody>
          <a:bodyPr wrap="square" rtlCol="0">
            <a:spAutoFit/>
          </a:bodyPr>
          <a:lstStyle/>
          <a:p>
            <a:pPr algn="ctr">
              <a:tabLst>
                <a:tab pos="268288" algn="l"/>
              </a:tabLst>
            </a:pPr>
            <a:r>
              <a:rPr lang="en-US" sz="3600" dirty="0" smtClean="0">
                <a:solidFill>
                  <a:srgbClr val="CCFFCC"/>
                </a:solidFill>
                <a:effectLst>
                  <a:outerShdw blurRad="50800" dist="38100" dir="2700000">
                    <a:srgbClr val="000000">
                      <a:alpha val="43000"/>
                    </a:srgbClr>
                  </a:outerShdw>
                </a:effectLst>
                <a:latin typeface="Cambria"/>
                <a:cs typeface="Cambria"/>
              </a:rPr>
              <a:t>What is a </a:t>
            </a:r>
            <a:r>
              <a:rPr lang="en-US" sz="3600" b="1" i="1" dirty="0" smtClean="0">
                <a:solidFill>
                  <a:srgbClr val="CCFFCC"/>
                </a:solidFill>
                <a:effectLst>
                  <a:outerShdw blurRad="50800" dist="38100" dir="2700000">
                    <a:srgbClr val="000000">
                      <a:alpha val="43000"/>
                    </a:srgbClr>
                  </a:outerShdw>
                </a:effectLst>
                <a:latin typeface="Cambria"/>
                <a:cs typeface="Cambria"/>
              </a:rPr>
              <a:t>Representative Government</a:t>
            </a:r>
            <a:r>
              <a:rPr lang="en-US" sz="3600" dirty="0" smtClean="0">
                <a:solidFill>
                  <a:srgbClr val="CCFFCC"/>
                </a:solidFill>
                <a:effectLst>
                  <a:outerShdw blurRad="50800" dist="38100" dir="2700000">
                    <a:srgbClr val="000000">
                      <a:alpha val="43000"/>
                    </a:srgbClr>
                  </a:outerShdw>
                </a:effectLst>
                <a:latin typeface="Cambria"/>
                <a:cs typeface="Cambria"/>
              </a:rPr>
              <a:t>?</a:t>
            </a:r>
          </a:p>
        </p:txBody>
      </p:sp>
      <p:sp>
        <p:nvSpPr>
          <p:cNvPr id="6" name="TextBox 5"/>
          <p:cNvSpPr txBox="1"/>
          <p:nvPr/>
        </p:nvSpPr>
        <p:spPr>
          <a:xfrm>
            <a:off x="230872" y="1077041"/>
            <a:ext cx="8712198" cy="954107"/>
          </a:xfrm>
          <a:prstGeom prst="rect">
            <a:avLst/>
          </a:prstGeom>
          <a:noFill/>
        </p:spPr>
        <p:txBody>
          <a:bodyPr wrap="square" rtlCol="0">
            <a:spAutoFit/>
          </a:bodyPr>
          <a:lstStyle/>
          <a:p>
            <a:pPr>
              <a:tabLst>
                <a:tab pos="268288" algn="l"/>
              </a:tabLst>
            </a:pPr>
            <a:r>
              <a:rPr lang="en-US" sz="2800" dirty="0" smtClean="0">
                <a:solidFill>
                  <a:srgbClr val="CCFFCC"/>
                </a:solidFill>
                <a:effectLst>
                  <a:outerShdw blurRad="50800" dist="38100" dir="2700000">
                    <a:srgbClr val="000000">
                      <a:alpha val="43000"/>
                    </a:srgbClr>
                  </a:outerShdw>
                </a:effectLst>
                <a:latin typeface="Cambria"/>
                <a:cs typeface="Cambria"/>
              </a:rPr>
              <a:t>A government in which representatives are elected by people to make laws on their behalf.</a:t>
            </a:r>
            <a:endParaRPr lang="en-US" dirty="0">
              <a:solidFill>
                <a:prstClr val="black"/>
              </a:solidFill>
            </a:endParaRPr>
          </a:p>
        </p:txBody>
      </p:sp>
      <p:sp>
        <p:nvSpPr>
          <p:cNvPr id="8" name="TextBox 7"/>
          <p:cNvSpPr txBox="1"/>
          <p:nvPr/>
        </p:nvSpPr>
        <p:spPr>
          <a:xfrm>
            <a:off x="230872" y="3017436"/>
            <a:ext cx="8712198" cy="1384995"/>
          </a:xfrm>
          <a:prstGeom prst="rect">
            <a:avLst/>
          </a:prstGeom>
          <a:noFill/>
        </p:spPr>
        <p:txBody>
          <a:bodyPr wrap="square" rtlCol="0">
            <a:spAutoFit/>
          </a:bodyPr>
          <a:lstStyle/>
          <a:p>
            <a:pPr>
              <a:tabLst>
                <a:tab pos="266700" algn="l"/>
              </a:tabLst>
            </a:pPr>
            <a:r>
              <a:rPr lang="en-US" sz="2800" dirty="0" smtClean="0">
                <a:solidFill>
                  <a:srgbClr val="CCFFCC"/>
                </a:solidFill>
                <a:effectLst>
                  <a:outerShdw blurRad="50800" dist="38100" dir="2700000">
                    <a:srgbClr val="000000">
                      <a:alpha val="43000"/>
                    </a:srgbClr>
                  </a:outerShdw>
                </a:effectLst>
                <a:latin typeface="Cambria"/>
                <a:cs typeface="Cambria"/>
              </a:rPr>
              <a:t>A government that can be voted out of office if elected representatives fail to please the majority of people who elected them.</a:t>
            </a:r>
            <a:endParaRPr lang="en-US" dirty="0">
              <a:solidFill>
                <a:prstClr val="black"/>
              </a:solidFill>
            </a:endParaRPr>
          </a:p>
        </p:txBody>
      </p:sp>
      <p:sp>
        <p:nvSpPr>
          <p:cNvPr id="10" name="TextBox 9"/>
          <p:cNvSpPr txBox="1"/>
          <p:nvPr/>
        </p:nvSpPr>
        <p:spPr>
          <a:xfrm>
            <a:off x="230872" y="4529077"/>
            <a:ext cx="8712198" cy="646331"/>
          </a:xfrm>
          <a:prstGeom prst="rect">
            <a:avLst/>
          </a:prstGeom>
          <a:noFill/>
        </p:spPr>
        <p:txBody>
          <a:bodyPr wrap="square" rtlCol="0">
            <a:spAutoFit/>
          </a:bodyPr>
          <a:lstStyle/>
          <a:p>
            <a:pPr algn="ctr">
              <a:tabLst>
                <a:tab pos="268288" algn="l"/>
              </a:tabLst>
            </a:pPr>
            <a:r>
              <a:rPr lang="en-US" sz="3600" dirty="0" smtClean="0">
                <a:solidFill>
                  <a:srgbClr val="CCFFCC"/>
                </a:solidFill>
                <a:effectLst>
                  <a:outerShdw blurRad="50800" dist="38100" dir="2700000">
                    <a:srgbClr val="000000">
                      <a:alpha val="43000"/>
                    </a:srgbClr>
                  </a:outerShdw>
                </a:effectLst>
                <a:latin typeface="Cambria"/>
                <a:cs typeface="Cambria"/>
              </a:rPr>
              <a:t>What is a </a:t>
            </a:r>
            <a:r>
              <a:rPr lang="en-US" sz="3600" b="1" i="1" dirty="0" smtClean="0">
                <a:solidFill>
                  <a:prstClr val="white"/>
                </a:solidFill>
                <a:effectLst>
                  <a:outerShdw blurRad="50800" dist="38100" dir="2700000">
                    <a:srgbClr val="000000">
                      <a:alpha val="43000"/>
                    </a:srgbClr>
                  </a:outerShdw>
                </a:effectLst>
                <a:latin typeface="Cambria"/>
                <a:cs typeface="Cambria"/>
              </a:rPr>
              <a:t>Democratic Government</a:t>
            </a:r>
            <a:r>
              <a:rPr lang="en-US" sz="3600" dirty="0" smtClean="0">
                <a:solidFill>
                  <a:srgbClr val="CCFFCC"/>
                </a:solidFill>
                <a:effectLst>
                  <a:outerShdw blurRad="50800" dist="38100" dir="2700000">
                    <a:srgbClr val="000000">
                      <a:alpha val="43000"/>
                    </a:srgbClr>
                  </a:outerShdw>
                </a:effectLst>
                <a:latin typeface="Cambria"/>
                <a:cs typeface="Cambria"/>
              </a:rPr>
              <a:t>?</a:t>
            </a:r>
          </a:p>
        </p:txBody>
      </p:sp>
      <p:sp>
        <p:nvSpPr>
          <p:cNvPr id="11" name="TextBox 10"/>
          <p:cNvSpPr txBox="1"/>
          <p:nvPr/>
        </p:nvSpPr>
        <p:spPr>
          <a:xfrm>
            <a:off x="230872" y="5175408"/>
            <a:ext cx="8712198" cy="954107"/>
          </a:xfrm>
          <a:prstGeom prst="rect">
            <a:avLst/>
          </a:prstGeom>
          <a:noFill/>
        </p:spPr>
        <p:txBody>
          <a:bodyPr wrap="square" rtlCol="0">
            <a:spAutoFit/>
          </a:bodyPr>
          <a:lstStyle/>
          <a:p>
            <a:pPr lvl="1">
              <a:tabLst>
                <a:tab pos="266700" algn="l"/>
              </a:tabLst>
            </a:pPr>
            <a:r>
              <a:rPr lang="en-US" sz="2800" dirty="0" smtClean="0">
                <a:solidFill>
                  <a:srgbClr val="CCFFCC"/>
                </a:solidFill>
                <a:effectLst>
                  <a:outerShdw blurRad="50800" dist="38100" dir="2700000">
                    <a:srgbClr val="000000">
                      <a:alpha val="43000"/>
                    </a:srgbClr>
                  </a:outerShdw>
                </a:effectLst>
                <a:latin typeface="Cambria"/>
                <a:cs typeface="Cambria"/>
              </a:rPr>
              <a:t>One which is usually both </a:t>
            </a:r>
            <a:r>
              <a:rPr lang="en-US" sz="2800" b="1" dirty="0" smtClean="0">
                <a:solidFill>
                  <a:srgbClr val="CCFFCC"/>
                </a:solidFill>
                <a:effectLst>
                  <a:outerShdw blurRad="50800" dist="38100" dir="2700000">
                    <a:srgbClr val="000000">
                      <a:alpha val="43000"/>
                    </a:srgbClr>
                  </a:outerShdw>
                </a:effectLst>
                <a:latin typeface="Cambria"/>
                <a:cs typeface="Cambria"/>
              </a:rPr>
              <a:t>representative</a:t>
            </a:r>
            <a:r>
              <a:rPr lang="en-US" sz="2800" dirty="0" smtClean="0">
                <a:solidFill>
                  <a:srgbClr val="CCFFCC"/>
                </a:solidFill>
                <a:effectLst>
                  <a:outerShdw blurRad="50800" dist="38100" dir="2700000">
                    <a:srgbClr val="000000">
                      <a:alpha val="43000"/>
                    </a:srgbClr>
                  </a:outerShdw>
                </a:effectLst>
                <a:latin typeface="Cambria"/>
                <a:cs typeface="Cambria"/>
              </a:rPr>
              <a:t> </a:t>
            </a:r>
            <a:r>
              <a:rPr lang="en-US" sz="2800" b="1" dirty="0" smtClean="0">
                <a:solidFill>
                  <a:srgbClr val="CCFFCC"/>
                </a:solidFill>
                <a:effectLst>
                  <a:outerShdw blurRad="50800" dist="38100" dir="2700000">
                    <a:srgbClr val="000000">
                      <a:alpha val="43000"/>
                    </a:srgbClr>
                  </a:outerShdw>
                </a:effectLst>
                <a:latin typeface="Cambria"/>
                <a:cs typeface="Cambria"/>
              </a:rPr>
              <a:t>and responsible.</a:t>
            </a:r>
            <a:endParaRPr lang="en-US" b="1" dirty="0">
              <a:solidFill>
                <a:prstClr val="black"/>
              </a:solidFill>
            </a:endParaRPr>
          </a:p>
        </p:txBody>
      </p:sp>
      <p:sp>
        <p:nvSpPr>
          <p:cNvPr id="12" name="TextBox 11"/>
          <p:cNvSpPr txBox="1"/>
          <p:nvPr/>
        </p:nvSpPr>
        <p:spPr>
          <a:xfrm>
            <a:off x="230872" y="2371105"/>
            <a:ext cx="8712198" cy="646331"/>
          </a:xfrm>
          <a:prstGeom prst="rect">
            <a:avLst/>
          </a:prstGeom>
          <a:noFill/>
        </p:spPr>
        <p:txBody>
          <a:bodyPr wrap="square" rtlCol="0">
            <a:spAutoFit/>
          </a:bodyPr>
          <a:lstStyle/>
          <a:p>
            <a:pPr algn="ctr">
              <a:tabLst>
                <a:tab pos="268288" algn="l"/>
              </a:tabLst>
            </a:pPr>
            <a:r>
              <a:rPr lang="en-US" sz="3600" dirty="0" smtClean="0">
                <a:solidFill>
                  <a:srgbClr val="CCFFCC"/>
                </a:solidFill>
                <a:effectLst>
                  <a:outerShdw blurRad="50800" dist="38100" dir="2700000">
                    <a:srgbClr val="000000">
                      <a:alpha val="43000"/>
                    </a:srgbClr>
                  </a:outerShdw>
                </a:effectLst>
                <a:latin typeface="Cambria"/>
                <a:cs typeface="Cambria"/>
              </a:rPr>
              <a:t>What is a </a:t>
            </a:r>
            <a:r>
              <a:rPr lang="en-US" sz="3600" b="1" i="1" dirty="0" smtClean="0">
                <a:solidFill>
                  <a:srgbClr val="CCFFCC"/>
                </a:solidFill>
                <a:effectLst>
                  <a:outerShdw blurRad="50800" dist="38100" dir="2700000">
                    <a:srgbClr val="000000">
                      <a:alpha val="43000"/>
                    </a:srgbClr>
                  </a:outerShdw>
                </a:effectLst>
                <a:latin typeface="Cambria"/>
                <a:cs typeface="Cambria"/>
              </a:rPr>
              <a:t>Responsible Government</a:t>
            </a:r>
            <a:r>
              <a:rPr lang="en-US" sz="3600" dirty="0" smtClean="0">
                <a:solidFill>
                  <a:srgbClr val="CCFFCC"/>
                </a:solidFill>
                <a:effectLst>
                  <a:outerShdw blurRad="50800" dist="38100" dir="2700000">
                    <a:srgbClr val="000000">
                      <a:alpha val="43000"/>
                    </a:srgbClr>
                  </a:outerShdw>
                </a:effectLst>
                <a:latin typeface="Cambria"/>
                <a:cs typeface="Cambria"/>
              </a:rPr>
              <a:t>?</a:t>
            </a:r>
          </a:p>
        </p:txBody>
      </p:sp>
    </p:spTree>
    <p:extLst>
      <p:ext uri="{BB962C8B-B14F-4D97-AF65-F5344CB8AC3E}">
        <p14:creationId xmlns:p14="http://schemas.microsoft.com/office/powerpoint/2010/main" val="21499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9390" y="927761"/>
            <a:ext cx="8227324" cy="3262432"/>
          </a:xfrm>
          <a:prstGeom prst="rect">
            <a:avLst/>
          </a:prstGeom>
          <a:noFill/>
        </p:spPr>
        <p:txBody>
          <a:bodyPr wrap="square" rtlCol="0">
            <a:spAutoFit/>
          </a:bodyPr>
          <a:lstStyle/>
          <a:p>
            <a:pPr>
              <a:buFont typeface="Arial"/>
              <a:buChar char="•"/>
              <a:tabLst>
                <a:tab pos="271463" algn="l"/>
              </a:tabLst>
            </a:pPr>
            <a:r>
              <a:rPr lang="en-US" sz="2800" dirty="0" smtClean="0">
                <a:solidFill>
                  <a:srgbClr val="CCFFCC"/>
                </a:solidFill>
                <a:effectLst>
                  <a:outerShdw blurRad="50800" dist="38100" dir="2700000">
                    <a:srgbClr val="000000">
                      <a:alpha val="43000"/>
                    </a:srgbClr>
                  </a:outerShdw>
                </a:effectLst>
              </a:rPr>
              <a:t> 	The legislature was elected from the general 	eligible voters, who were male and land-owners.</a:t>
            </a:r>
          </a:p>
          <a:p>
            <a:pPr>
              <a:buFont typeface="Arial"/>
              <a:buChar char="•"/>
              <a:tabLst>
                <a:tab pos="271463" algn="l"/>
              </a:tabLst>
            </a:pPr>
            <a:endParaRPr lang="en-US" sz="1000" dirty="0" smtClean="0">
              <a:solidFill>
                <a:srgbClr val="CCFFCC"/>
              </a:solidFill>
              <a:effectLst>
                <a:outerShdw blurRad="50800" dist="38100" dir="2700000">
                  <a:srgbClr val="000000">
                    <a:alpha val="43000"/>
                  </a:srgbClr>
                </a:outerShdw>
              </a:effectLst>
            </a:endParaRPr>
          </a:p>
          <a:p>
            <a:pPr>
              <a:buFont typeface="Arial"/>
              <a:buChar char="•"/>
              <a:tabLst>
                <a:tab pos="271463" algn="l"/>
              </a:tabLst>
            </a:pPr>
            <a:r>
              <a:rPr lang="en-US" sz="2800" dirty="0" smtClean="0">
                <a:solidFill>
                  <a:srgbClr val="CCFFCC"/>
                </a:solidFill>
                <a:effectLst>
                  <a:outerShdw blurRad="50800" dist="38100" dir="2700000">
                    <a:srgbClr val="000000">
                      <a:alpha val="43000"/>
                    </a:srgbClr>
                  </a:outerShdw>
                </a:effectLst>
              </a:rPr>
              <a:t> 	However, through pressure, blackmail, bribery 	and other methods, the Family Compact insured 	that it was their people who were elected, and the 	executive council also threw their support behind 	the compact candidates.</a:t>
            </a:r>
            <a:endParaRPr lang="en-US" sz="2800" dirty="0">
              <a:solidFill>
                <a:srgbClr val="CCFFCC"/>
              </a:solidFill>
              <a:effectLst>
                <a:outerShdw blurRad="50800" dist="38100" dir="2700000">
                  <a:srgbClr val="000000">
                    <a:alpha val="43000"/>
                  </a:srgbClr>
                </a:outerShdw>
              </a:effectLst>
            </a:endParaRPr>
          </a:p>
        </p:txBody>
      </p:sp>
      <p:sp>
        <p:nvSpPr>
          <p:cNvPr id="5" name="TextBox 4"/>
          <p:cNvSpPr txBox="1"/>
          <p:nvPr/>
        </p:nvSpPr>
        <p:spPr>
          <a:xfrm>
            <a:off x="230872" y="191864"/>
            <a:ext cx="8680109" cy="584776"/>
          </a:xfrm>
          <a:prstGeom prst="rect">
            <a:avLst/>
          </a:prstGeom>
          <a:noFill/>
        </p:spPr>
        <p:txBody>
          <a:bodyPr wrap="square" rtlCol="0">
            <a:spAutoFit/>
          </a:bodyPr>
          <a:lstStyle/>
          <a:p>
            <a:pPr algn="ctr"/>
            <a:r>
              <a:rPr lang="en-US" sz="3200" dirty="0" smtClean="0">
                <a:solidFill>
                  <a:srgbClr val="CCFFCC"/>
                </a:solidFill>
                <a:effectLst>
                  <a:outerShdw blurRad="50800" dist="38100" dir="2700000">
                    <a:srgbClr val="000000">
                      <a:alpha val="43000"/>
                    </a:srgbClr>
                  </a:outerShdw>
                </a:effectLst>
              </a:rPr>
              <a:t>The Family Compact</a:t>
            </a:r>
          </a:p>
        </p:txBody>
      </p:sp>
      <p:pic>
        <p:nvPicPr>
          <p:cNvPr id="6" name="Picture 5" descr="Two Dollars.jpg"/>
          <p:cNvPicPr>
            <a:picLocks noChangeAspect="1"/>
          </p:cNvPicPr>
          <p:nvPr/>
        </p:nvPicPr>
        <p:blipFill>
          <a:blip r:embed="rId2"/>
          <a:stretch>
            <a:fillRect/>
          </a:stretch>
        </p:blipFill>
        <p:spPr>
          <a:xfrm>
            <a:off x="1660728" y="4284815"/>
            <a:ext cx="5820299" cy="2573185"/>
          </a:xfrm>
          <a:prstGeom prst="rect">
            <a:avLst/>
          </a:prstGeom>
        </p:spPr>
      </p:pic>
    </p:spTree>
    <p:extLst>
      <p:ext uri="{BB962C8B-B14F-4D97-AF65-F5344CB8AC3E}">
        <p14:creationId xmlns:p14="http://schemas.microsoft.com/office/powerpoint/2010/main" val="1940808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301</Words>
  <Application>Microsoft Office PowerPoint</Application>
  <PresentationFormat>On-screen Show (4:3)</PresentationFormat>
  <Paragraphs>86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GVSD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2014-03-26T18:50:30Z</dcterms:created>
  <dcterms:modified xsi:type="dcterms:W3CDTF">2014-03-26T18:52:55Z</dcterms:modified>
</cp:coreProperties>
</file>